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8" r:id="rId3"/>
    <p:sldId id="283" r:id="rId4"/>
    <p:sldId id="289" r:id="rId5"/>
    <p:sldId id="270" r:id="rId6"/>
    <p:sldId id="271" r:id="rId7"/>
    <p:sldId id="272" r:id="rId8"/>
    <p:sldId id="260" r:id="rId9"/>
    <p:sldId id="273" r:id="rId10"/>
    <p:sldId id="276" r:id="rId11"/>
    <p:sldId id="261" r:id="rId12"/>
    <p:sldId id="281" r:id="rId13"/>
    <p:sldId id="291" r:id="rId14"/>
    <p:sldId id="292" r:id="rId15"/>
    <p:sldId id="274" r:id="rId16"/>
    <p:sldId id="275" r:id="rId17"/>
    <p:sldId id="282" r:id="rId18"/>
    <p:sldId id="293" r:id="rId19"/>
    <p:sldId id="285" r:id="rId20"/>
    <p:sldId id="284" r:id="rId21"/>
    <p:sldId id="294" r:id="rId22"/>
    <p:sldId id="279" r:id="rId23"/>
    <p:sldId id="287" r:id="rId24"/>
    <p:sldId id="295" r:id="rId25"/>
    <p:sldId id="278" r:id="rId26"/>
    <p:sldId id="286" r:id="rId27"/>
    <p:sldId id="290"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7F94F-B887-415A-BF82-B0B81C8A9289}" v="1650" dt="2024-04-26T02:53:44.485"/>
    <p1510:client id="{D09581E3-AF8A-BB4F-B1D5-B297E6091E6B}" v="4" dt="2024-04-26T10:39:12.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72" autoAdjust="0"/>
    <p:restoredTop sz="67191" autoAdjust="0"/>
  </p:normalViewPr>
  <p:slideViewPr>
    <p:cSldViewPr snapToGrid="0">
      <p:cViewPr>
        <p:scale>
          <a:sx n="66" d="100"/>
          <a:sy n="66" d="100"/>
        </p:scale>
        <p:origin x="2376" y="246"/>
      </p:cViewPr>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CE075-9628-4C31-A2A5-985B2F212DE4}"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155AA-CC4C-46BB-9C63-D77F11162E17}" type="slidenum">
              <a:rPr lang="en-US" smtClean="0"/>
              <a:t>‹#›</a:t>
            </a:fld>
            <a:endParaRPr lang="en-US"/>
          </a:p>
        </p:txBody>
      </p:sp>
    </p:spTree>
    <p:extLst>
      <p:ext uri="{BB962C8B-B14F-4D97-AF65-F5344CB8AC3E}">
        <p14:creationId xmlns:p14="http://schemas.microsoft.com/office/powerpoint/2010/main" val="289271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for having me.    My name is Dean Hazineh and I will be giving a talk on the optimization of metasurfaces for computational imaging.   I am a PhD student in the Applied Physics department, advised by Todd </a:t>
            </a:r>
            <a:r>
              <a:rPr lang="en-US" dirty="0" err="1"/>
              <a:t>Zickler</a:t>
            </a:r>
            <a:r>
              <a:rPr lang="en-US" dirty="0"/>
              <a:t> and Federico Capasso. </a:t>
            </a:r>
          </a:p>
        </p:txBody>
      </p:sp>
      <p:sp>
        <p:nvSpPr>
          <p:cNvPr id="4" name="Slide Number Placeholder 3"/>
          <p:cNvSpPr>
            <a:spLocks noGrp="1"/>
          </p:cNvSpPr>
          <p:nvPr>
            <p:ph type="sldNum" sz="quarter" idx="5"/>
          </p:nvPr>
        </p:nvSpPr>
        <p:spPr/>
        <p:txBody>
          <a:bodyPr/>
          <a:lstStyle/>
          <a:p>
            <a:fld id="{ED3155AA-CC4C-46BB-9C63-D77F11162E17}" type="slidenum">
              <a:rPr lang="en-US" smtClean="0"/>
              <a:t>1</a:t>
            </a:fld>
            <a:endParaRPr lang="en-US"/>
          </a:p>
        </p:txBody>
      </p:sp>
    </p:spTree>
    <p:extLst>
      <p:ext uri="{BB962C8B-B14F-4D97-AF65-F5344CB8AC3E}">
        <p14:creationId xmlns:p14="http://schemas.microsoft.com/office/powerpoint/2010/main" val="2701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are metasurfaces? What I am showing you here are qualitative depictions of metasurfaces and in the next slide, I’ll show you real electron microscope images.   Metasurfaces are flat optic lenses and they were pioneered to a large extent here at Harvard.  They are made by taking a simple glass substrate and patterning millions of nanoscale shapes on the surface. All these shapes are the same height, which is why we call it a flat optic.</a:t>
            </a:r>
          </a:p>
          <a:p>
            <a:endParaRPr lang="en-US" dirty="0"/>
          </a:p>
          <a:p>
            <a:r>
              <a:rPr lang="en-US" dirty="0"/>
              <a:t>We the designers have the freedom to decide what type of shapes we want to use (for example cylinders, rectangles, or </a:t>
            </a:r>
            <a:r>
              <a:rPr lang="en-US" dirty="0" err="1"/>
              <a:t>freefrom</a:t>
            </a:r>
            <a:r>
              <a:rPr lang="en-US" dirty="0"/>
              <a:t> structures) and how they will vary across the surface. Instead of controlling light by changing the thickness of glass like with a standard lens, we manipulate light by changing the shape at each location. </a:t>
            </a:r>
          </a:p>
          <a:p>
            <a:endParaRPr lang="en-US" dirty="0"/>
          </a:p>
          <a:p>
            <a:r>
              <a:rPr lang="en-US" dirty="0"/>
              <a:t>Importantly, metasurfaces are exactly the type of optic that can produce polarization, depth, and wavelength dependent point-spread functions</a:t>
            </a:r>
          </a:p>
        </p:txBody>
      </p:sp>
      <p:sp>
        <p:nvSpPr>
          <p:cNvPr id="4" name="Slide Number Placeholder 3"/>
          <p:cNvSpPr>
            <a:spLocks noGrp="1"/>
          </p:cNvSpPr>
          <p:nvPr>
            <p:ph type="sldNum" sz="quarter" idx="5"/>
          </p:nvPr>
        </p:nvSpPr>
        <p:spPr/>
        <p:txBody>
          <a:bodyPr/>
          <a:lstStyle/>
          <a:p>
            <a:fld id="{ED3155AA-CC4C-46BB-9C63-D77F11162E17}" type="slidenum">
              <a:rPr lang="en-US" smtClean="0"/>
              <a:t>10</a:t>
            </a:fld>
            <a:endParaRPr lang="en-US"/>
          </a:p>
        </p:txBody>
      </p:sp>
    </p:spTree>
    <p:extLst>
      <p:ext uri="{BB962C8B-B14F-4D97-AF65-F5344CB8AC3E}">
        <p14:creationId xmlns:p14="http://schemas.microsoft.com/office/powerpoint/2010/main" val="271175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structures are too small to see with a light microscope. You have to use an electron beam microscope. For reference, you can see how the shapes we are going to optimize are smaller than even the textures on most micro-organisms like a tardigrade on the right. </a:t>
            </a:r>
          </a:p>
          <a:p>
            <a:endParaRPr lang="en-US" dirty="0"/>
          </a:p>
          <a:p>
            <a:r>
              <a:rPr lang="en-US" dirty="0"/>
              <a:t>One challenge that we have to deal with is the fact that these metalenses can be made with a diameter on the millimeter or centimeter scale but they must be numerically modeled at a subwavelength nm scale, leading to high computational complexity. </a:t>
            </a:r>
          </a:p>
        </p:txBody>
      </p:sp>
      <p:sp>
        <p:nvSpPr>
          <p:cNvPr id="4" name="Slide Number Placeholder 3"/>
          <p:cNvSpPr>
            <a:spLocks noGrp="1"/>
          </p:cNvSpPr>
          <p:nvPr>
            <p:ph type="sldNum" sz="quarter" idx="5"/>
          </p:nvPr>
        </p:nvSpPr>
        <p:spPr/>
        <p:txBody>
          <a:bodyPr/>
          <a:lstStyle/>
          <a:p>
            <a:fld id="{ED3155AA-CC4C-46BB-9C63-D77F11162E17}" type="slidenum">
              <a:rPr lang="en-US" smtClean="0"/>
              <a:t>11</a:t>
            </a:fld>
            <a:endParaRPr lang="en-US"/>
          </a:p>
        </p:txBody>
      </p:sp>
    </p:spTree>
    <p:extLst>
      <p:ext uri="{BB962C8B-B14F-4D97-AF65-F5344CB8AC3E}">
        <p14:creationId xmlns:p14="http://schemas.microsoft.com/office/powerpoint/2010/main" val="73835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we determine what a metasurface does. </a:t>
            </a:r>
          </a:p>
          <a:p>
            <a:endParaRPr lang="en-US" dirty="0"/>
          </a:p>
          <a:p>
            <a:r>
              <a:rPr lang="en-US" dirty="0"/>
              <a:t>Given a metasurface as a three-dimensional physical structure, we parameterize the optic as a tensor of shape parameters. For example, a pattern of nano-scale rectangles would be defined by a tensor of widths, </a:t>
            </a:r>
            <a:r>
              <a:rPr lang="en-US" dirty="0" err="1"/>
              <a:t>wx</a:t>
            </a:r>
            <a:r>
              <a:rPr lang="en-US" dirty="0"/>
              <a:t> and </a:t>
            </a:r>
            <a:r>
              <a:rPr lang="en-US" dirty="0" err="1"/>
              <a:t>wy</a:t>
            </a:r>
            <a:r>
              <a:rPr lang="en-US" dirty="0"/>
              <a:t>.   There then is a function that we refer to as an optical model that prescribes how this collection of shapes transform an incident field of light.   The piece that we need to know for imaging is the transmission t and the phase delay phi (for clarity, phase is directly related to the angle that you bend a ray of light).   These metasurfaces are strongly wavelength and polarization dependent and so we define this for polarizations, x and y and a wavelength lambda. </a:t>
            </a:r>
          </a:p>
          <a:p>
            <a:endParaRPr lang="en-US" dirty="0"/>
          </a:p>
          <a:p>
            <a:r>
              <a:rPr lang="en-US" dirty="0"/>
              <a:t>The only rigorous optical model that exists for light is Maxwell’s equations. These are a set of four differentiable equations that can only be approximately numerically solved.   Unfortunately, it is quickly intractable to solve Maxwell’s equations for the field across the entire device at once so we must introduce an approximation. </a:t>
            </a:r>
          </a:p>
        </p:txBody>
      </p:sp>
      <p:sp>
        <p:nvSpPr>
          <p:cNvPr id="4" name="Slide Number Placeholder 3"/>
          <p:cNvSpPr>
            <a:spLocks noGrp="1"/>
          </p:cNvSpPr>
          <p:nvPr>
            <p:ph type="sldNum" sz="quarter" idx="5"/>
          </p:nvPr>
        </p:nvSpPr>
        <p:spPr/>
        <p:txBody>
          <a:bodyPr/>
          <a:lstStyle/>
          <a:p>
            <a:fld id="{ED3155AA-CC4C-46BB-9C63-D77F11162E17}" type="slidenum">
              <a:rPr lang="en-US" smtClean="0"/>
              <a:t>12</a:t>
            </a:fld>
            <a:endParaRPr lang="en-US"/>
          </a:p>
        </p:txBody>
      </p:sp>
    </p:spTree>
    <p:extLst>
      <p:ext uri="{BB962C8B-B14F-4D97-AF65-F5344CB8AC3E}">
        <p14:creationId xmlns:p14="http://schemas.microsoft.com/office/powerpoint/2010/main" val="23769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the idea of a meta-atom as a building block. We break up the device into the smallest unit, usually a block that only holds a single shape, and we solve Maxwell’s equations to get the optical response for that block. We then build up a dataset by sweeping all instantiations of that shape. </a:t>
            </a:r>
          </a:p>
          <a:p>
            <a:endParaRPr lang="en-US" dirty="0"/>
          </a:p>
          <a:p>
            <a:r>
              <a:rPr lang="en-US" dirty="0"/>
              <a:t>This shown on the right. For a single wavelength, we can sweep the width of the nanofin along x and y and see the changes in the transmission and phase.  And below, we can keep one width fixed and sweep the wavelength to see how the response of that nanofin changes with different wavelengths of light. </a:t>
            </a:r>
          </a:p>
        </p:txBody>
      </p:sp>
      <p:sp>
        <p:nvSpPr>
          <p:cNvPr id="4" name="Slide Number Placeholder 3"/>
          <p:cNvSpPr>
            <a:spLocks noGrp="1"/>
          </p:cNvSpPr>
          <p:nvPr>
            <p:ph type="sldNum" sz="quarter" idx="5"/>
          </p:nvPr>
        </p:nvSpPr>
        <p:spPr/>
        <p:txBody>
          <a:bodyPr/>
          <a:lstStyle/>
          <a:p>
            <a:fld id="{ED3155AA-CC4C-46BB-9C63-D77F11162E17}" type="slidenum">
              <a:rPr lang="en-US" smtClean="0"/>
              <a:t>13</a:t>
            </a:fld>
            <a:endParaRPr lang="en-US"/>
          </a:p>
        </p:txBody>
      </p:sp>
    </p:spTree>
    <p:extLst>
      <p:ext uri="{BB962C8B-B14F-4D97-AF65-F5344CB8AC3E}">
        <p14:creationId xmlns:p14="http://schemas.microsoft.com/office/powerpoint/2010/main" val="2674307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pre-computed dataset however is not yet good enough. For our co-optimization task that is based on gradient descent, we need an auto-differentiable optical model. And there are two options, both of which we have worked on. </a:t>
            </a:r>
          </a:p>
          <a:p>
            <a:endParaRPr lang="en-US" dirty="0"/>
          </a:p>
          <a:p>
            <a:r>
              <a:rPr lang="en-US" dirty="0"/>
              <a:t>The first is to use an auto-differentiable field solver. You simply code your numerical solver in </a:t>
            </a:r>
            <a:r>
              <a:rPr lang="en-US" dirty="0" err="1"/>
              <a:t>pytorch</a:t>
            </a:r>
            <a:r>
              <a:rPr lang="en-US" dirty="0"/>
              <a:t> or </a:t>
            </a:r>
            <a:r>
              <a:rPr lang="en-US" dirty="0" err="1"/>
              <a:t>tensorflow</a:t>
            </a:r>
            <a:r>
              <a:rPr lang="en-US" dirty="0"/>
              <a:t> so when you do the forward calculations for a small piece of the lens, you get the gradients of the shape too. This is still too expensive for computational imaging, so we wont talk about it more today. The solution that we do use more often are neural representations. </a:t>
            </a:r>
          </a:p>
          <a:p>
            <a:endParaRPr lang="en-US" dirty="0"/>
          </a:p>
          <a:p>
            <a:r>
              <a:rPr lang="en-US" dirty="0"/>
              <a:t>It ends up that you can train a simple MLP (a multi-layer perceptron) to learn the optical mapping for a given dataset. We found that even with a small two-layer MLP (in other words just a vanilla neural network), you can reproduce the pre-computed mapping with very little error as shown in the middle. Once trained, you can freeze the weights of this network and you now have an auto-differentiable, cheep function that requires a factor of 10^5 to 10^7 fewer FLOPs per evaluation. </a:t>
            </a:r>
          </a:p>
        </p:txBody>
      </p:sp>
      <p:sp>
        <p:nvSpPr>
          <p:cNvPr id="4" name="Slide Number Placeholder 3"/>
          <p:cNvSpPr>
            <a:spLocks noGrp="1"/>
          </p:cNvSpPr>
          <p:nvPr>
            <p:ph type="sldNum" sz="quarter" idx="5"/>
          </p:nvPr>
        </p:nvSpPr>
        <p:spPr/>
        <p:txBody>
          <a:bodyPr/>
          <a:lstStyle/>
          <a:p>
            <a:fld id="{ED3155AA-CC4C-46BB-9C63-D77F11162E17}" type="slidenum">
              <a:rPr lang="en-US" smtClean="0"/>
              <a:t>14</a:t>
            </a:fld>
            <a:endParaRPr lang="en-US"/>
          </a:p>
        </p:txBody>
      </p:sp>
    </p:spTree>
    <p:extLst>
      <p:ext uri="{BB962C8B-B14F-4D97-AF65-F5344CB8AC3E}">
        <p14:creationId xmlns:p14="http://schemas.microsoft.com/office/powerpoint/2010/main" val="2236335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brief note, we looked at other simple approximate functions. We trained an elliptic radial basis function network and also tried to fit multivariable polynomial functions to the dataset. You can see on the right that for the nano-rectangle (and really anything more complicated than a rectangle) the other methods failed to capture all the features of the dataset. </a:t>
            </a:r>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15</a:t>
            </a:fld>
            <a:endParaRPr lang="en-US"/>
          </a:p>
        </p:txBody>
      </p:sp>
    </p:spTree>
    <p:extLst>
      <p:ext uri="{BB962C8B-B14F-4D97-AF65-F5344CB8AC3E}">
        <p14:creationId xmlns:p14="http://schemas.microsoft.com/office/powerpoint/2010/main" val="418066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can really start to fill out in more detail what </a:t>
            </a:r>
            <a:r>
              <a:rPr lang="en-US" dirty="0" err="1"/>
              <a:t>Dflat</a:t>
            </a:r>
            <a:r>
              <a:rPr lang="en-US" dirty="0"/>
              <a:t> does to make co-optimization possible. Specifically, the sequence of calculations that must go into this rendering block.</a:t>
            </a:r>
          </a:p>
          <a:p>
            <a:endParaRPr lang="en-US" dirty="0"/>
          </a:p>
          <a:p>
            <a:r>
              <a:rPr lang="en-US" dirty="0"/>
              <a:t>We start by having or initializing a metasurface shape tensor. It is a learnable parameter just like the weights in a neural network block, but here, it corresponds to something very physical. </a:t>
            </a:r>
          </a:p>
          <a:p>
            <a:endParaRPr lang="en-US" dirty="0"/>
          </a:p>
          <a:p>
            <a:r>
              <a:rPr lang="en-US" dirty="0"/>
              <a:t>We then use a pre-trained neural network to solve for the optical response quickly and efficiently. And after, we then compute the point-spread function by a process known as field propagation which I will talk about more. Lastly, with the point-spread function, we can simulate the measurement that we would get on a photosensor. </a:t>
            </a:r>
          </a:p>
        </p:txBody>
      </p:sp>
      <p:sp>
        <p:nvSpPr>
          <p:cNvPr id="4" name="Slide Number Placeholder 3"/>
          <p:cNvSpPr>
            <a:spLocks noGrp="1"/>
          </p:cNvSpPr>
          <p:nvPr>
            <p:ph type="sldNum" sz="quarter" idx="5"/>
          </p:nvPr>
        </p:nvSpPr>
        <p:spPr/>
        <p:txBody>
          <a:bodyPr/>
          <a:lstStyle/>
          <a:p>
            <a:fld id="{ED3155AA-CC4C-46BB-9C63-D77F11162E17}" type="slidenum">
              <a:rPr lang="en-US" smtClean="0"/>
              <a:t>16</a:t>
            </a:fld>
            <a:endParaRPr lang="en-US"/>
          </a:p>
        </p:txBody>
      </p:sp>
    </p:spTree>
    <p:extLst>
      <p:ext uri="{BB962C8B-B14F-4D97-AF65-F5344CB8AC3E}">
        <p14:creationId xmlns:p14="http://schemas.microsoft.com/office/powerpoint/2010/main" val="38648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highlight now why we found it convincing to write this software for the community. While time and energy was initially spent on the physics, a lot of time later went into the software architecture side to think about how to make this type of package versatile and scalable. </a:t>
            </a:r>
          </a:p>
          <a:p>
            <a:endParaRPr lang="en-US" dirty="0"/>
          </a:p>
          <a:p>
            <a:r>
              <a:rPr lang="en-US" dirty="0"/>
              <a:t>Specifically, this method implies that we will end up having to manage a very large collection of datasets and pre-trained models. </a:t>
            </a:r>
          </a:p>
          <a:p>
            <a:pPr marL="171450" indent="-171450">
              <a:buFont typeface="Wingdings" panose="05000000000000000000" pitchFamily="2" charset="2"/>
              <a:buChar char="n"/>
            </a:pPr>
            <a:r>
              <a:rPr lang="en-US" dirty="0"/>
              <a:t>Consider that for every shape type (a rectangle vs an ellipse), material type, structure height, block size, </a:t>
            </a:r>
            <a:r>
              <a:rPr lang="en-US" dirty="0" err="1"/>
              <a:t>etc</a:t>
            </a:r>
            <a:r>
              <a:rPr lang="en-US" dirty="0"/>
              <a:t>, we need to recompute a new dataset. This means that we will quickly accumulate dozens of different meta-atom libraries. </a:t>
            </a:r>
          </a:p>
          <a:p>
            <a:pPr marL="171450" indent="-171450">
              <a:buFont typeface="Wingdings" panose="05000000000000000000" pitchFamily="2" charset="2"/>
              <a:buChar char="n"/>
            </a:pPr>
            <a:endParaRPr lang="en-US" dirty="0"/>
          </a:p>
          <a:p>
            <a:pPr marL="0" indent="0">
              <a:buFont typeface="Wingdings" panose="05000000000000000000" pitchFamily="2" charset="2"/>
              <a:buNone/>
            </a:pPr>
            <a:r>
              <a:rPr lang="en-US" dirty="0"/>
              <a:t>- The way that we handle this is by creating a code where you can query a dataset by name and it is automatically downloaded from a server. The datasets all have standardized form to speed up integration into machine learning pipelines… There is also a field solver code that one can use to make new datasets. </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17</a:t>
            </a:fld>
            <a:endParaRPr lang="en-US"/>
          </a:p>
        </p:txBody>
      </p:sp>
    </p:spTree>
    <p:extLst>
      <p:ext uri="{BB962C8B-B14F-4D97-AF65-F5344CB8AC3E}">
        <p14:creationId xmlns:p14="http://schemas.microsoft.com/office/powerpoint/2010/main" val="361231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a:p>
            <a:pPr marL="171450" indent="-171450">
              <a:buFont typeface="Wingdings" panose="05000000000000000000" pitchFamily="2" charset="2"/>
              <a:buChar char="n"/>
            </a:pPr>
            <a:r>
              <a:rPr lang="en-US" dirty="0"/>
              <a:t>Now for every dataset, you can also expect to have several pre-trained models. What makes this challenging is that every MLP can have a different number of input-output dimensions, different architecture designs, and more importantly, a different set of pre-processing steps. </a:t>
            </a:r>
            <a:br>
              <a:rPr lang="en-US" dirty="0"/>
            </a:br>
            <a:endParaRPr lang="en-US" dirty="0"/>
          </a:p>
          <a:p>
            <a:pPr marL="0" indent="0">
              <a:buFont typeface="Wingdings" panose="05000000000000000000" pitchFamily="2" charset="2"/>
              <a:buNone/>
            </a:pPr>
            <a:r>
              <a:rPr lang="en-US" dirty="0"/>
              <a:t>- The way that we handle this is, again by creating a code where pre-trained models can be called by name and then the weights and configuration files are downloaded from a server.    The models are then assembled on the fly according to the configuration file so they can have any type of architecture.   Importantly, the model you get handed has a standardized class architecture so the user functionality is the same regardless of which shape you are working with. </a:t>
            </a:r>
          </a:p>
          <a:p>
            <a:pPr marL="171450" indent="-171450">
              <a:buFont typeface="Wingdings" panose="05000000000000000000" pitchFamily="2" charset="2"/>
              <a:buChar char="n"/>
            </a:pPr>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18</a:t>
            </a:fld>
            <a:endParaRPr lang="en-US"/>
          </a:p>
        </p:txBody>
      </p:sp>
    </p:spTree>
    <p:extLst>
      <p:ext uri="{BB962C8B-B14F-4D97-AF65-F5344CB8AC3E}">
        <p14:creationId xmlns:p14="http://schemas.microsoft.com/office/powerpoint/2010/main" val="896995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can show you briefly how part of that looks like in practice. </a:t>
            </a:r>
          </a:p>
          <a:p>
            <a:endParaRPr lang="en-US" dirty="0"/>
          </a:p>
          <a:p>
            <a:pPr marL="171450" indent="-171450">
              <a:buFontTx/>
              <a:buChar char="-"/>
            </a:pPr>
            <a:r>
              <a:rPr lang="en-US" dirty="0"/>
              <a:t>You import the </a:t>
            </a:r>
            <a:r>
              <a:rPr lang="en-US" dirty="0" err="1"/>
              <a:t>dflat</a:t>
            </a:r>
            <a:r>
              <a:rPr lang="en-US" dirty="0"/>
              <a:t> metasurface module</a:t>
            </a:r>
          </a:p>
          <a:p>
            <a:pPr marL="171450" indent="-171450">
              <a:buFontTx/>
              <a:buChar char="-"/>
            </a:pPr>
            <a:r>
              <a:rPr lang="en-US" dirty="0"/>
              <a:t>You call for a pre-trained model by name. After which it is loaded and assembled. </a:t>
            </a:r>
          </a:p>
          <a:p>
            <a:pPr marL="171450" indent="-171450">
              <a:buFontTx/>
              <a:buChar char="-"/>
            </a:pPr>
            <a:r>
              <a:rPr lang="en-US" dirty="0"/>
              <a:t>And then you can just pass it your shapes and wavelengths and get back the optical response. </a:t>
            </a:r>
          </a:p>
          <a:p>
            <a:pPr marL="171450" indent="-171450">
              <a:buFontTx/>
              <a:buChar char="-"/>
            </a:pPr>
            <a:endParaRPr lang="en-US" dirty="0"/>
          </a:p>
          <a:p>
            <a:pPr marL="171450" indent="-171450">
              <a:buFontTx/>
              <a:buChar char="-"/>
            </a:pPr>
            <a:r>
              <a:rPr lang="en-US" dirty="0"/>
              <a:t>You can also use the code for a reverse look-up. You can give it a target phase, transmission, and specify the model name (in this case it is different than the one above), and it will return to you the shapes that best implement it. </a:t>
            </a:r>
          </a:p>
        </p:txBody>
      </p:sp>
      <p:sp>
        <p:nvSpPr>
          <p:cNvPr id="4" name="Slide Number Placeholder 3"/>
          <p:cNvSpPr>
            <a:spLocks noGrp="1"/>
          </p:cNvSpPr>
          <p:nvPr>
            <p:ph type="sldNum" sz="quarter" idx="5"/>
          </p:nvPr>
        </p:nvSpPr>
        <p:spPr/>
        <p:txBody>
          <a:bodyPr/>
          <a:lstStyle/>
          <a:p>
            <a:fld id="{ED3155AA-CC4C-46BB-9C63-D77F11162E17}" type="slidenum">
              <a:rPr lang="en-US" smtClean="0"/>
              <a:t>19</a:t>
            </a:fld>
            <a:endParaRPr lang="en-US"/>
          </a:p>
        </p:txBody>
      </p:sp>
    </p:spTree>
    <p:extLst>
      <p:ext uri="{BB962C8B-B14F-4D97-AF65-F5344CB8AC3E}">
        <p14:creationId xmlns:p14="http://schemas.microsoft.com/office/powerpoint/2010/main" val="250795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 want to talk briefly about the design of conventional imaging systems.   When I say a conventional camera, you probably think of one of these three things: An </a:t>
            </a:r>
            <a:r>
              <a:rPr lang="en-US" dirty="0" err="1"/>
              <a:t>Iphone</a:t>
            </a:r>
            <a:r>
              <a:rPr lang="en-US" dirty="0"/>
              <a:t>, A SONY DSLR, or maybe even a vintage polaroid instant camera</a:t>
            </a:r>
          </a:p>
          <a:p>
            <a:endParaRPr lang="en-US" dirty="0"/>
          </a:p>
          <a:p>
            <a:r>
              <a:rPr lang="en-US" dirty="0"/>
              <a:t>But it doesn’t matter which one comes to mind, because the design paradigm of all these cameras are largely the same: </a:t>
            </a:r>
          </a:p>
          <a:p>
            <a:pPr marL="171450" indent="-171450">
              <a:buFontTx/>
              <a:buChar char="-"/>
            </a:pPr>
            <a:r>
              <a:rPr lang="en-US" dirty="0"/>
              <a:t>Their operation is based on the idea that “A single point in the scene should project its light to a single point on the photosensor plane” like with raytracing. </a:t>
            </a:r>
          </a:p>
          <a:p>
            <a:pPr marL="171450" indent="-171450">
              <a:buFontTx/>
              <a:buChar char="-"/>
            </a:pPr>
            <a:r>
              <a:rPr lang="en-US" dirty="0"/>
              <a:t>Consequently the captured measurements are undistorted projections of a scene and are close to a final image that you would show a user, without much post-processing </a:t>
            </a:r>
          </a:p>
          <a:p>
            <a:pPr marL="171450" indent="-171450">
              <a:buFontTx/>
              <a:buChar char="-"/>
            </a:pPr>
            <a:endParaRPr lang="en-US" dirty="0"/>
          </a:p>
          <a:p>
            <a:pPr marL="0" indent="0">
              <a:buFontTx/>
              <a:buNone/>
            </a:pPr>
            <a:r>
              <a:rPr lang="en-US" dirty="0"/>
              <a:t>And in fact if you look through the history of cameras, it has almost always been this way, dating back to the pinhole camera in 500 BC. </a:t>
            </a:r>
          </a:p>
          <a:p>
            <a:pPr marL="0" indent="0">
              <a:buFontTx/>
              <a:buNone/>
            </a:pPr>
            <a:endParaRPr lang="en-US" dirty="0"/>
          </a:p>
          <a:p>
            <a:r>
              <a:rPr lang="en-US" dirty="0"/>
              <a:t>As we transition to computational imaging, its useful to note that the design of computational imaging systems deviate fundamentally from this idea. </a:t>
            </a:r>
          </a:p>
        </p:txBody>
      </p:sp>
      <p:sp>
        <p:nvSpPr>
          <p:cNvPr id="4" name="Slide Number Placeholder 3"/>
          <p:cNvSpPr>
            <a:spLocks noGrp="1"/>
          </p:cNvSpPr>
          <p:nvPr>
            <p:ph type="sldNum" sz="quarter" idx="5"/>
          </p:nvPr>
        </p:nvSpPr>
        <p:spPr/>
        <p:txBody>
          <a:bodyPr/>
          <a:lstStyle/>
          <a:p>
            <a:fld id="{ED3155AA-CC4C-46BB-9C63-D77F11162E17}" type="slidenum">
              <a:rPr lang="en-US" smtClean="0"/>
              <a:t>2</a:t>
            </a:fld>
            <a:endParaRPr lang="en-US"/>
          </a:p>
        </p:txBody>
      </p:sp>
    </p:spTree>
    <p:extLst>
      <p:ext uri="{BB962C8B-B14F-4D97-AF65-F5344CB8AC3E}">
        <p14:creationId xmlns:p14="http://schemas.microsoft.com/office/powerpoint/2010/main" val="381304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next piece that we need in our optimization framework is field propagation. Given the phase and transmission on the metasurface, obtained by our optical model, the point-spread function is computed by propagating the field forward to the sensor. Before we talk about it more, let me show you what that looks like in practice. Starting with the transmission and phase at the lens plane of our camera, we can move our photosensor back and simulate how the light field evolves in space – This output is obtained by a theory called Fourier Optics and by computing a double integral.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20</a:t>
            </a:fld>
            <a:endParaRPr lang="en-US"/>
          </a:p>
        </p:txBody>
      </p:sp>
    </p:spTree>
    <p:extLst>
      <p:ext uri="{BB962C8B-B14F-4D97-AF65-F5344CB8AC3E}">
        <p14:creationId xmlns:p14="http://schemas.microsoft.com/office/powerpoint/2010/main" val="2678566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package implements the calculations in </a:t>
            </a:r>
            <a:r>
              <a:rPr lang="en-US" dirty="0" err="1"/>
              <a:t>pytorch</a:t>
            </a:r>
            <a:r>
              <a:rPr lang="en-US" dirty="0"/>
              <a:t> and </a:t>
            </a:r>
            <a:r>
              <a:rPr lang="en-US" dirty="0" err="1"/>
              <a:t>tensorflow</a:t>
            </a:r>
            <a:r>
              <a:rPr lang="en-US" dirty="0"/>
              <a:t> so that we can use auto-differentiation, but there is more to the story. Specifically, there are few different ways that you can numerically solve the propagation equation and I tried to account for all of them. There is an approximate solution to the integral called the Fresnel method which involves a single 2D Fourier transform. If you have radially symmetry, however, you can speed up they calculation by using Hankel transforms instead. The </a:t>
            </a:r>
            <a:r>
              <a:rPr lang="en-US" dirty="0" err="1"/>
              <a:t>hankel</a:t>
            </a:r>
            <a:r>
              <a:rPr lang="en-US" dirty="0"/>
              <a:t> transform is not a built-in function of any auto-differentiable package so I coded it myself. There is also the Angular spectral method, in 2D or radial form, that we have worked out which is an exact solution but requires twice the number of transforms. </a:t>
            </a:r>
          </a:p>
          <a:p>
            <a:endParaRPr lang="en-US" dirty="0"/>
          </a:p>
          <a:p>
            <a:r>
              <a:rPr lang="en-US" dirty="0"/>
              <a:t>A good code to do field propagation for either method also has a fair number of hidden steps besides just solving an integral. The steps are different for each method but it generally includes </a:t>
            </a:r>
            <a:r>
              <a:rPr lang="en-US" dirty="0" err="1"/>
              <a:t>upsampling</a:t>
            </a:r>
            <a:r>
              <a:rPr lang="en-US" dirty="0"/>
              <a:t> in certain scenarios, zero-padding with an amount that is wavelength and distance dependent, and resampling the output fields. </a:t>
            </a:r>
          </a:p>
          <a:p>
            <a:endParaRPr lang="en-US" dirty="0"/>
          </a:p>
          <a:p>
            <a:r>
              <a:rPr lang="en-US" dirty="0"/>
              <a:t>In the end, it is also necessary to have these variations because there are many scenarios where one method is more accurate or computationally efficient. You can easily find scenarios where one of these forms is intractable while the other is not!</a:t>
            </a:r>
          </a:p>
          <a:p>
            <a:endParaRPr lang="en-US" dirty="0"/>
          </a:p>
          <a:p>
            <a:r>
              <a:rPr lang="en-US" dirty="0"/>
              <a:t>Ultimately, this was something that we thought could be standardized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21</a:t>
            </a:fld>
            <a:endParaRPr lang="en-US"/>
          </a:p>
        </p:txBody>
      </p:sp>
    </p:spTree>
    <p:extLst>
      <p:ext uri="{BB962C8B-B14F-4D97-AF65-F5344CB8AC3E}">
        <p14:creationId xmlns:p14="http://schemas.microsoft.com/office/powerpoint/2010/main" val="212096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pull these pieces together and show you in a demo what it looks like to optimize a metasurface. We will initialize a shape tensor, use a frozen MLP as our optical model, and then </a:t>
            </a:r>
            <a:r>
              <a:rPr lang="en-US" dirty="0" err="1"/>
              <a:t>differentiably</a:t>
            </a:r>
            <a:r>
              <a:rPr lang="en-US" dirty="0"/>
              <a:t> propagate the fields to get the PSF. We can then update the shapes through gradient descent.</a:t>
            </a:r>
          </a:p>
          <a:p>
            <a:endParaRPr lang="en-US" dirty="0"/>
          </a:p>
          <a:p>
            <a:r>
              <a:rPr lang="en-US" dirty="0"/>
              <a:t>Specifically, this demo optimizes the shapes on the metasurface to produce a multi-</a:t>
            </a:r>
            <a:r>
              <a:rPr lang="en-US" dirty="0" err="1"/>
              <a:t>focci</a:t>
            </a:r>
            <a:r>
              <a:rPr lang="en-US" dirty="0"/>
              <a:t> point-spread function at the sensor plane. Interestingly, there exists analytic solutions for the necessary phase and transmission for each lobe alone but its not obvious how to merge the three into one lens.</a:t>
            </a:r>
          </a:p>
          <a:p>
            <a:endParaRPr lang="en-US" dirty="0"/>
          </a:p>
          <a:p>
            <a:r>
              <a:rPr lang="en-US" dirty="0"/>
              <a:t>The evolution of the lens during the process is shown below. </a:t>
            </a:r>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22</a:t>
            </a:fld>
            <a:endParaRPr lang="en-US"/>
          </a:p>
        </p:txBody>
      </p:sp>
    </p:spTree>
    <p:extLst>
      <p:ext uri="{BB962C8B-B14F-4D97-AF65-F5344CB8AC3E}">
        <p14:creationId xmlns:p14="http://schemas.microsoft.com/office/powerpoint/2010/main" val="3890653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 The goal of this project is to enhance the union of optics and computer vision and to enables devices that we might call task-specialized vision systems. An example was the depth sensor at the start but one more example that we worked on is optical computing. </a:t>
            </a:r>
          </a:p>
          <a:p>
            <a:endParaRPr lang="en-US" dirty="0"/>
          </a:p>
          <a:p>
            <a:r>
              <a:rPr lang="en-US" dirty="0"/>
              <a:t>By having the right optics, you can replace purely digital image processing (for example edge detection) with a cheaper opto-electronic version. In other words, part of your calculation is done for free by light. </a:t>
            </a:r>
          </a:p>
          <a:p>
            <a:endParaRPr lang="en-US" dirty="0"/>
          </a:p>
          <a:p>
            <a:r>
              <a:rPr lang="en-US" dirty="0"/>
              <a:t>Here, we wanted to use a metasurface to create measurements of our scene with different blurs for different polarization states of light. A set of four optically coded images could then be obtained at once using a polarizer-mosaiced photosensor.  We then would just linearly add or subtract these images with certain weights to get back a differentiated image for only seven FLOPs. This is orders of magnitude fewer FLOPs than the equivalent digital operation.</a:t>
            </a:r>
          </a:p>
          <a:p>
            <a:endParaRPr lang="en-US" dirty="0"/>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23</a:t>
            </a:fld>
            <a:endParaRPr lang="en-US"/>
          </a:p>
        </p:txBody>
      </p:sp>
    </p:spTree>
    <p:extLst>
      <p:ext uri="{BB962C8B-B14F-4D97-AF65-F5344CB8AC3E}">
        <p14:creationId xmlns:p14="http://schemas.microsoft.com/office/powerpoint/2010/main" val="2872719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task is exactly point-spread function optimization like I showed you on the last slide.   It can be rigorously formulated as optimizing our point-spread function to be polarization dependent and to encode different halves of a gaussian function on different polarization states. When you do this, you are guaranteed to have many linear combinations of the images that will correspond to the derivative along different directions! </a:t>
            </a:r>
            <a:r>
              <a:rPr lang="en-US" sz="1200" dirty="0">
                <a:sym typeface="Wingdings" panose="05000000000000000000" pitchFamily="2" charset="2"/>
              </a:rPr>
              <a:t>This was the first time that opto-electronic processing this was done in a single snapshot with a single sensor and we used </a:t>
            </a:r>
            <a:r>
              <a:rPr lang="en-US" sz="1200" dirty="0" err="1">
                <a:sym typeface="Wingdings" panose="05000000000000000000" pitchFamily="2" charset="2"/>
              </a:rPr>
              <a:t>Dflat</a:t>
            </a:r>
            <a:r>
              <a:rPr lang="en-US" sz="1200" dirty="0">
                <a:sym typeface="Wingdings" panose="05000000000000000000" pitchFamily="2" charset="2"/>
              </a:rPr>
              <a:t> for this. </a:t>
            </a:r>
            <a:endParaRPr lang="en-US" dirty="0"/>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24</a:t>
            </a:fld>
            <a:endParaRPr lang="en-US"/>
          </a:p>
        </p:txBody>
      </p:sp>
    </p:spTree>
    <p:extLst>
      <p:ext uri="{BB962C8B-B14F-4D97-AF65-F5344CB8AC3E}">
        <p14:creationId xmlns:p14="http://schemas.microsoft.com/office/powerpoint/2010/main" val="881098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things up, a goal in writing </a:t>
            </a:r>
            <a:r>
              <a:rPr lang="en-US" dirty="0" err="1"/>
              <a:t>Dflat</a:t>
            </a:r>
            <a:r>
              <a:rPr lang="en-US" dirty="0"/>
              <a:t> was to make the optimization of flat optics as easy as optimizing deep neural networks (from a coding perspective)</a:t>
            </a:r>
          </a:p>
          <a:p>
            <a:endParaRPr lang="en-US" dirty="0"/>
          </a:p>
          <a:p>
            <a:r>
              <a:rPr lang="en-US" dirty="0"/>
              <a:t>What that means is that: </a:t>
            </a:r>
          </a:p>
          <a:p>
            <a:pPr marL="171450" indent="-171450">
              <a:buFont typeface="Wingdings" panose="05000000000000000000" pitchFamily="2" charset="2"/>
              <a:buChar char="n"/>
            </a:pPr>
            <a:r>
              <a:rPr lang="en-US" dirty="0"/>
              <a:t>Using the pre-trained metasurface models should be as easy as using a pre-trained CLIP or perceptual loss. If you haven’t heard of those, basically those are frozen neural networks that you might use in your loss function for various machine learning tasks.   The challenge was that each metasurface model is kind of like a CLIP trained in a different language. </a:t>
            </a:r>
          </a:p>
          <a:p>
            <a:pPr marL="171450" indent="-171450">
              <a:buFont typeface="Wingdings" panose="05000000000000000000" pitchFamily="2" charset="2"/>
              <a:buChar char="n"/>
            </a:pPr>
            <a:r>
              <a:rPr lang="en-US" dirty="0"/>
              <a:t>And using the modules for field propagation should be as easy using a standard Conv2D layer in </a:t>
            </a:r>
            <a:r>
              <a:rPr lang="en-US" dirty="0" err="1"/>
              <a:t>pytorch</a:t>
            </a:r>
            <a:r>
              <a:rPr lang="en-US" dirty="0"/>
              <a:t>.   The challenge here was managing a large number of branches in the code for different conditions, configurations, approximations and not losing out on efficiency for different scenarios.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The end result looks something like this: This video summarizes how you could do all the point-spread function optimizations I showed you in a relatively few lines of code. </a:t>
            </a:r>
          </a:p>
          <a:p>
            <a:pPr marL="171450" indent="-171450">
              <a:buFontTx/>
              <a:buChar char="-"/>
            </a:pPr>
            <a:r>
              <a:rPr lang="en-US" dirty="0"/>
              <a:t>We initialize the field propagation module with basic things like the desired output field discretization, size, radial symmetry acceleration, and calculation method. </a:t>
            </a:r>
          </a:p>
          <a:p>
            <a:pPr marL="171450" indent="-171450">
              <a:buFontTx/>
              <a:buChar char="-"/>
            </a:pPr>
            <a:r>
              <a:rPr lang="en-US" dirty="0"/>
              <a:t> We also load a pre-trained optical model as done before</a:t>
            </a:r>
          </a:p>
          <a:p>
            <a:pPr marL="171450" indent="-171450">
              <a:buFontTx/>
              <a:buChar char="-"/>
            </a:pPr>
            <a:endParaRPr lang="en-US" dirty="0"/>
          </a:p>
          <a:p>
            <a:pPr marL="0" indent="0">
              <a:buFontTx/>
              <a:buNone/>
            </a:pPr>
            <a:r>
              <a:rPr lang="en-US" dirty="0"/>
              <a:t>The body of an optimization loop would look like this:</a:t>
            </a:r>
          </a:p>
          <a:p>
            <a:pPr marL="171450" indent="-171450">
              <a:buFontTx/>
              <a:buChar char="-"/>
            </a:pPr>
            <a:r>
              <a:rPr lang="en-US" dirty="0"/>
              <a:t>Initialize a trainable tensor for the shapes</a:t>
            </a:r>
          </a:p>
          <a:p>
            <a:pPr marL="171450" indent="-171450">
              <a:buFontTx/>
              <a:buChar char="-"/>
            </a:pPr>
            <a:r>
              <a:rPr lang="en-US" dirty="0"/>
              <a:t>Pass it through the optical model</a:t>
            </a:r>
          </a:p>
          <a:p>
            <a:pPr marL="171450" indent="-171450">
              <a:buFontTx/>
              <a:buChar char="-"/>
            </a:pPr>
            <a:r>
              <a:rPr lang="en-US" dirty="0"/>
              <a:t>Pass the output to the PSF model and get back the intensity and phase on the sensor</a:t>
            </a:r>
          </a:p>
          <a:p>
            <a:pPr marL="171450" indent="-171450">
              <a:buFontTx/>
              <a:buChar char="-"/>
            </a:pPr>
            <a:r>
              <a:rPr lang="en-US" dirty="0"/>
              <a:t>Write an L1 or L2 loss function between the intensity you have and the target intensity</a:t>
            </a:r>
          </a:p>
          <a:p>
            <a:pPr marL="171450" indent="-171450">
              <a:buFontTx/>
              <a:buChar char="-"/>
            </a:pPr>
            <a:r>
              <a:rPr lang="en-US" dirty="0"/>
              <a:t>And then simply call for the gradients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25</a:t>
            </a:fld>
            <a:endParaRPr lang="en-US"/>
          </a:p>
        </p:txBody>
      </p:sp>
    </p:spTree>
    <p:extLst>
      <p:ext uri="{BB962C8B-B14F-4D97-AF65-F5344CB8AC3E}">
        <p14:creationId xmlns:p14="http://schemas.microsoft.com/office/powerpoint/2010/main" val="3834215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I will highlight that this code package has a lot of the standard feature you would expect: </a:t>
            </a:r>
          </a:p>
          <a:p>
            <a:pPr marL="171450" indent="-171450">
              <a:buFontTx/>
              <a:buChar char="-"/>
            </a:pPr>
            <a:r>
              <a:rPr lang="en-US" dirty="0"/>
              <a:t>It has continuous integration and a </a:t>
            </a:r>
            <a:r>
              <a:rPr lang="en-US" dirty="0" err="1"/>
              <a:t>pytest</a:t>
            </a:r>
            <a:r>
              <a:rPr lang="en-US" dirty="0"/>
              <a:t> workflow on </a:t>
            </a:r>
            <a:r>
              <a:rPr lang="en-US" dirty="0" err="1"/>
              <a:t>github</a:t>
            </a:r>
            <a:r>
              <a:rPr lang="en-US" dirty="0"/>
              <a:t>. That means that if </a:t>
            </a:r>
            <a:r>
              <a:rPr lang="en-US" dirty="0" err="1"/>
              <a:t>somone</a:t>
            </a:r>
            <a:r>
              <a:rPr lang="en-US" dirty="0"/>
              <a:t> pushes an update that breaks the tests, the push will be rejected. </a:t>
            </a:r>
          </a:p>
          <a:p>
            <a:pPr marL="171450" indent="-171450">
              <a:buFontTx/>
              <a:buChar char="-"/>
            </a:pPr>
            <a:r>
              <a:rPr lang="en-US" dirty="0"/>
              <a:t>It has complete docstrings although we no longer have a </a:t>
            </a:r>
            <a:r>
              <a:rPr lang="en-US" dirty="0" err="1"/>
              <a:t>readthedocs</a:t>
            </a:r>
            <a:r>
              <a:rPr lang="en-US" dirty="0"/>
              <a:t> page</a:t>
            </a:r>
          </a:p>
          <a:p>
            <a:pPr marL="171450" indent="-171450">
              <a:buFontTx/>
              <a:buChar char="-"/>
            </a:pPr>
            <a:r>
              <a:rPr lang="en-US" dirty="0"/>
              <a:t>The code is available on the Python package index, meaning it can be installed by calling pip install </a:t>
            </a:r>
            <a:r>
              <a:rPr lang="en-US" dirty="0" err="1"/>
              <a:t>dflat_opt</a:t>
            </a:r>
            <a:endParaRPr lang="en-US" dirty="0"/>
          </a:p>
          <a:p>
            <a:pPr marL="171450" indent="-171450">
              <a:buFontTx/>
              <a:buChar char="-"/>
            </a:pPr>
            <a:r>
              <a:rPr lang="en-US" dirty="0"/>
              <a:t>And I maintain the source on </a:t>
            </a:r>
            <a:r>
              <a:rPr lang="en-US" dirty="0" err="1"/>
              <a:t>github</a:t>
            </a:r>
            <a:endParaRPr lang="en-US" dirty="0"/>
          </a:p>
          <a:p>
            <a:pPr marL="171450" indent="-171450">
              <a:buFontTx/>
              <a:buChar char="-"/>
            </a:pPr>
            <a:endParaRPr lang="en-US" dirty="0"/>
          </a:p>
          <a:p>
            <a:pPr marL="0" indent="0">
              <a:buFontTx/>
              <a:buNone/>
            </a:pPr>
            <a:r>
              <a:rPr lang="en-US" dirty="0"/>
              <a:t>I will leave this up here but there are also a lot of interesting and open problems related to this talk for people of all skill levels</a:t>
            </a:r>
            <a:r>
              <a:rPr lang="en-US"/>
              <a:t>. </a:t>
            </a:r>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26</a:t>
            </a:fld>
            <a:endParaRPr lang="en-US"/>
          </a:p>
        </p:txBody>
      </p:sp>
    </p:spTree>
    <p:extLst>
      <p:ext uri="{BB962C8B-B14F-4D97-AF65-F5344CB8AC3E}">
        <p14:creationId xmlns:p14="http://schemas.microsoft.com/office/powerpoint/2010/main" val="22062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spend too long on this but we made efforts to validate the calculations and to ensure that the code is correct. </a:t>
            </a:r>
          </a:p>
          <a:p>
            <a:endParaRPr lang="en-US" dirty="0"/>
          </a:p>
          <a:p>
            <a:r>
              <a:rPr lang="en-US" dirty="0"/>
              <a:t>For example, we fabricated a metalens as shown on the right and experimentally took measurements of both the intensity and phase of the field after propagating different distances. This is shown on the bottom row. The main point is that we found good agreement between our code implementations and experiment for this and other tests.</a:t>
            </a:r>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28</a:t>
            </a:fld>
            <a:endParaRPr lang="en-US"/>
          </a:p>
        </p:txBody>
      </p:sp>
    </p:spTree>
    <p:extLst>
      <p:ext uri="{BB962C8B-B14F-4D97-AF65-F5344CB8AC3E}">
        <p14:creationId xmlns:p14="http://schemas.microsoft.com/office/powerpoint/2010/main" val="271806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formally, this description about the behavior of the camera is encapsulated in a quantity known as the point-spread function, essentially the impulse-response of the imaging system.   It is computed by considering a single point-source radiating light at the object plane and measuring the intensity that it projects to in the image plane. </a:t>
            </a:r>
          </a:p>
          <a:p>
            <a:endParaRPr lang="en-US" dirty="0"/>
          </a:p>
          <a:p>
            <a:r>
              <a:rPr lang="en-US" dirty="0"/>
              <a:t>The centuries long pursuit of an ideal lens is that of a point-spread function that is just a delta function under all illumination scenarios.   But there are a lot of ways you can deviate from this.   Aberrations with nice mathematical forms or those that have been historically very common are given names like defocus, astigmatism, spherical aberration etc.  </a:t>
            </a:r>
          </a:p>
          <a:p>
            <a:endParaRPr lang="en-US" dirty="0"/>
          </a:p>
          <a:p>
            <a:r>
              <a:rPr lang="en-US" dirty="0"/>
              <a:t>Underlying this talk is the basic idea that I will briefly try to convince you of otherwise you’ll have to accept it, that “moving away from ideal focusing to structured point-spread functions” like the ones shown above can actually enable better vision systems and cameras, specifically when paired with digital post-processing.   And the heart of this talk is a discussion about how we engineer these point-spread functions for computational imaging using a new type of optical called a metasurface.</a:t>
            </a:r>
          </a:p>
        </p:txBody>
      </p:sp>
      <p:sp>
        <p:nvSpPr>
          <p:cNvPr id="4" name="Slide Number Placeholder 3"/>
          <p:cNvSpPr>
            <a:spLocks noGrp="1"/>
          </p:cNvSpPr>
          <p:nvPr>
            <p:ph type="sldNum" sz="quarter" idx="5"/>
          </p:nvPr>
        </p:nvSpPr>
        <p:spPr/>
        <p:txBody>
          <a:bodyPr/>
          <a:lstStyle/>
          <a:p>
            <a:fld id="{ED3155AA-CC4C-46BB-9C63-D77F11162E17}" type="slidenum">
              <a:rPr lang="en-US" smtClean="0"/>
              <a:t>3</a:t>
            </a:fld>
            <a:endParaRPr lang="en-US"/>
          </a:p>
        </p:txBody>
      </p:sp>
    </p:spTree>
    <p:extLst>
      <p:ext uri="{BB962C8B-B14F-4D97-AF65-F5344CB8AC3E}">
        <p14:creationId xmlns:p14="http://schemas.microsoft.com/office/powerpoint/2010/main" val="373449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some concrete motivation, nature knows very well this idea of computational imaging and the utility of structuring the point-spread function.   A famous example is the way that the jumping spider perceives distance when looking at a scene. It is based on optical defocus.   </a:t>
            </a:r>
          </a:p>
          <a:p>
            <a:endParaRPr lang="en-US" dirty="0"/>
          </a:p>
          <a:p>
            <a:r>
              <a:rPr lang="en-US" dirty="0"/>
              <a:t>The main eyes of a jumping spider have a point-spread function that is depth-dependent, meaning that it sees its prey with a different amount of blurriness depending on its distance.   If it can figure out how blurry an object appears, then this information can be used as an optical cue to tell it how far to jump.  </a:t>
            </a:r>
          </a:p>
          <a:p>
            <a:endParaRPr lang="en-US" dirty="0"/>
          </a:p>
          <a:p>
            <a:r>
              <a:rPr lang="en-US" dirty="0"/>
              <a:t>Now actually the vision system is even more interesting than that because the spider’s eyes are designed to capture to two blurry images simultaneous and to compute the difference of the two as a form of triangulation.  However, the key detail is that they can compute depth maps of a scene for the lowest computation cost that we know of.   This feat of efficiency emerges by co-designing the post-processing algorithm alongside a non-ideal lens. </a:t>
            </a:r>
          </a:p>
        </p:txBody>
      </p:sp>
      <p:sp>
        <p:nvSpPr>
          <p:cNvPr id="4" name="Slide Number Placeholder 3"/>
          <p:cNvSpPr>
            <a:spLocks noGrp="1"/>
          </p:cNvSpPr>
          <p:nvPr>
            <p:ph type="sldNum" sz="quarter" idx="5"/>
          </p:nvPr>
        </p:nvSpPr>
        <p:spPr/>
        <p:txBody>
          <a:bodyPr/>
          <a:lstStyle/>
          <a:p>
            <a:fld id="{ED3155AA-CC4C-46BB-9C63-D77F11162E17}" type="slidenum">
              <a:rPr lang="en-US" smtClean="0"/>
              <a:t>4</a:t>
            </a:fld>
            <a:endParaRPr lang="en-US"/>
          </a:p>
        </p:txBody>
      </p:sp>
    </p:spTree>
    <p:extLst>
      <p:ext uri="{BB962C8B-B14F-4D97-AF65-F5344CB8AC3E}">
        <p14:creationId xmlns:p14="http://schemas.microsoft.com/office/powerpoint/2010/main" val="153046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imaging, let’s talk about what makes up the scene that we look at from a physics perspective. The scene is much more than a simple 2D RGB image. </a:t>
            </a:r>
          </a:p>
          <a:p>
            <a:endParaRPr lang="en-US" dirty="0"/>
          </a:p>
          <a:p>
            <a:r>
              <a:rPr lang="en-US" dirty="0"/>
              <a:t>- First, the scene has a dimension of depth, which we alluded to and everyone is already familiar with.</a:t>
            </a:r>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5</a:t>
            </a:fld>
            <a:endParaRPr lang="en-US"/>
          </a:p>
        </p:txBody>
      </p:sp>
    </p:spTree>
    <p:extLst>
      <p:ext uri="{BB962C8B-B14F-4D97-AF65-F5344CB8AC3E}">
        <p14:creationId xmlns:p14="http://schemas.microsoft.com/office/powerpoint/2010/main" val="107461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scene is also characterized by a tensor that we might call the spectral radiance and it underlies the color that we perceive.   The spectral radiance describes the fact that white light is a superposition of many independent waves, each with a different wavelength, as can be seen when using a prism.   When white light is incident on a surface, each of these waves will reflect with a percentage that depends on what the surface was. </a:t>
            </a:r>
            <a:br>
              <a:rPr lang="en-US" dirty="0"/>
            </a:br>
            <a:endParaRPr lang="en-US" dirty="0"/>
          </a:p>
          <a:p>
            <a:r>
              <a:rPr lang="en-US" dirty="0"/>
              <a:t>If we sequentially place narrowband spectral filters in front of our lens, we could measure the intensity of the scene at each narrow wavelength channel one-by-one giving us the full spectral radiance cube.  We would like to have access to all this data upon measurement.</a:t>
            </a:r>
          </a:p>
          <a:p>
            <a:endParaRPr lang="en-US" dirty="0"/>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6</a:t>
            </a:fld>
            <a:endParaRPr lang="en-US"/>
          </a:p>
        </p:txBody>
      </p:sp>
    </p:spTree>
    <p:extLst>
      <p:ext uri="{BB962C8B-B14F-4D97-AF65-F5344CB8AC3E}">
        <p14:creationId xmlns:p14="http://schemas.microsoft.com/office/powerpoint/2010/main" val="1150653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talk about polarization.   Each light wave at each wavelength has its own polarization state, defined as the orientation of the oscillating wave.   You might remember learning about Brewsters angle in physics which showed that the scattering or reflection of light differs if the polarization is at an angle normal to the page vs along the page. </a:t>
            </a:r>
          </a:p>
          <a:p>
            <a:endParaRPr lang="en-US" dirty="0"/>
          </a:p>
          <a:p>
            <a:r>
              <a:rPr lang="en-US" dirty="0"/>
              <a:t>A conventional camera with a glass lens is generally not sensitive to the polarization of light (it can’t distinguish different orientations) but again, this data about the scene is extremely useful to have. Similarly, we could put a linear polarizer in front of a lens and rotate it to get the images formed from light at different polarization angles if we had the time. </a:t>
            </a:r>
          </a:p>
          <a:p>
            <a:endParaRPr lang="en-US" dirty="0"/>
          </a:p>
          <a:p>
            <a:r>
              <a:rPr lang="en-US" dirty="0"/>
              <a:t>Instead, all three features of a scene can, in principle, be measured in a single snapshot and then reconstructed with computational imaging if they are optically encoded with a specialized lens. In other words, we need a feature-dependent point-spread function. </a:t>
            </a:r>
          </a:p>
        </p:txBody>
      </p:sp>
      <p:sp>
        <p:nvSpPr>
          <p:cNvPr id="4" name="Slide Number Placeholder 3"/>
          <p:cNvSpPr>
            <a:spLocks noGrp="1"/>
          </p:cNvSpPr>
          <p:nvPr>
            <p:ph type="sldNum" sz="quarter" idx="5"/>
          </p:nvPr>
        </p:nvSpPr>
        <p:spPr/>
        <p:txBody>
          <a:bodyPr/>
          <a:lstStyle/>
          <a:p>
            <a:fld id="{ED3155AA-CC4C-46BB-9C63-D77F11162E17}" type="slidenum">
              <a:rPr lang="en-US" smtClean="0"/>
              <a:t>7</a:t>
            </a:fld>
            <a:endParaRPr lang="en-US"/>
          </a:p>
        </p:txBody>
      </p:sp>
    </p:spTree>
    <p:extLst>
      <p:ext uri="{BB962C8B-B14F-4D97-AF65-F5344CB8AC3E}">
        <p14:creationId xmlns:p14="http://schemas.microsoft.com/office/powerpoint/2010/main" val="1071750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Computational imaging and optimization can be applied to answer: how can we recover the full information in a scene (or at least best encode the quantities in the measurement).</a:t>
            </a:r>
          </a:p>
          <a:p>
            <a:endParaRPr lang="en-US" dirty="0"/>
          </a:p>
          <a:p>
            <a:r>
              <a:rPr lang="en-US" dirty="0"/>
              <a:t>And the motivation for doing this is that we require more than just a 2D spatial map of a scene (the ideal image) to interact with the world. We really need a collection of statistics like segmentation maps, material classification and depth. These are all things that we can determine more accurately if we had the spectral radiance and polarization data. </a:t>
            </a:r>
          </a:p>
          <a:p>
            <a:endParaRPr lang="en-US" dirty="0"/>
          </a:p>
          <a:p>
            <a:r>
              <a:rPr lang="en-US" dirty="0"/>
              <a:t>Now let’s talk about the design pipeline:</a:t>
            </a:r>
          </a:p>
          <a:p>
            <a:r>
              <a:rPr lang="en-US" dirty="0"/>
              <a:t>Suppose you have a scene that is imaged on a camera using a fixed lens. The lens was made by an optical engineer without any special consideration to the downstream task, so by default it is approximately an ideal focusing lens. Given the measurements, it is then the domain of computer vision scientists to train deep neural networks or to derive simpler algorithms for things like predicting spectral radiance, segmentation, or depth sensing and to do so without any specialized optical cues.    Unfortunately, these are severely ill-posed problems and they fundamentally can not be solved exactly! </a:t>
            </a:r>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8</a:t>
            </a:fld>
            <a:endParaRPr lang="en-US"/>
          </a:p>
        </p:txBody>
      </p:sp>
    </p:spTree>
    <p:extLst>
      <p:ext uri="{BB962C8B-B14F-4D97-AF65-F5344CB8AC3E}">
        <p14:creationId xmlns:p14="http://schemas.microsoft.com/office/powerpoint/2010/main" val="162844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better performance and confidence can be achieved by removing this separation of optics and computer vision; Again, nature knows no such distinction when it designs biological vision systems through evolution.   What we want to do is an end-to-end optimization of the optic alongside the post-processing algorithm. </a:t>
            </a:r>
          </a:p>
          <a:p>
            <a:endParaRPr lang="en-US" dirty="0"/>
          </a:p>
          <a:p>
            <a:r>
              <a:rPr lang="en-US" dirty="0"/>
              <a:t>The process starts with scene features as the input data, and we must differentiable render the measurement given the current state of the optic. We then treat this measurement as an intermediary tensor in our calculation and pass it on to our learnable algorithm, for example a </a:t>
            </a:r>
            <a:r>
              <a:rPr lang="en-US" dirty="0" err="1"/>
              <a:t>UNet</a:t>
            </a:r>
            <a:r>
              <a:rPr lang="en-US" dirty="0"/>
              <a:t>. The parameters that describe the lens (and thus controls the point-spread function) can be optimized alongside the algorithm weights by standard gradient descent and with auto-differentiation. In this case, we expect and want to get blurry measurements that are optically encoded because we have the backend to decode them. </a:t>
            </a:r>
          </a:p>
          <a:p>
            <a:endParaRPr lang="en-US" dirty="0"/>
          </a:p>
          <a:p>
            <a:r>
              <a:rPr lang="en-US" dirty="0"/>
              <a:t>The project that I am presenting on is a software that we wrote, called D-Flat, to enable this optimization. It solves some underlying challenges inherent to it and ultimately simplifies this procedure. This talk is an overview of what the code itself does and how it handles everything that goes into this box that we call rendering. Ultimately, it lets you co-design a new type of optical technology called a metasurface.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3155AA-CC4C-46BB-9C63-D77F11162E17}" type="slidenum">
              <a:rPr lang="en-US" smtClean="0"/>
              <a:t>9</a:t>
            </a:fld>
            <a:endParaRPr lang="en-US"/>
          </a:p>
        </p:txBody>
      </p:sp>
    </p:spTree>
    <p:extLst>
      <p:ext uri="{BB962C8B-B14F-4D97-AF65-F5344CB8AC3E}">
        <p14:creationId xmlns:p14="http://schemas.microsoft.com/office/powerpoint/2010/main" val="375091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220A-4FC6-80E5-7A06-349F330F06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57FA94-96B0-ACD8-399E-26DA38003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4005B7-B794-DDBB-E446-9DE64D49F8FE}"/>
              </a:ext>
            </a:extLst>
          </p:cNvPr>
          <p:cNvSpPr>
            <a:spLocks noGrp="1"/>
          </p:cNvSpPr>
          <p:nvPr>
            <p:ph type="dt" sz="half" idx="10"/>
          </p:nvPr>
        </p:nvSpPr>
        <p:spPr/>
        <p:txBody>
          <a:bodyPr/>
          <a:lstStyle/>
          <a:p>
            <a:fld id="{E1B3138A-E683-4B51-A981-9790D33CF1F7}" type="datetime1">
              <a:rPr lang="en-US" smtClean="0"/>
              <a:t>4/29/2024</a:t>
            </a:fld>
            <a:endParaRPr lang="en-US"/>
          </a:p>
        </p:txBody>
      </p:sp>
      <p:sp>
        <p:nvSpPr>
          <p:cNvPr id="5" name="Footer Placeholder 4">
            <a:extLst>
              <a:ext uri="{FF2B5EF4-FFF2-40B4-BE49-F238E27FC236}">
                <a16:creationId xmlns:a16="http://schemas.microsoft.com/office/drawing/2014/main" id="{75622207-D3C2-823C-24A5-6CBF45C36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6D039-A310-199B-B50E-DCFB6B326C79}"/>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118280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A57B-71F3-E731-685E-E7244B36F6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C41800-CA71-829F-8161-A960BC720D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95D5D-D7FE-5025-6A1C-04B42962B5D4}"/>
              </a:ext>
            </a:extLst>
          </p:cNvPr>
          <p:cNvSpPr>
            <a:spLocks noGrp="1"/>
          </p:cNvSpPr>
          <p:nvPr>
            <p:ph type="dt" sz="half" idx="10"/>
          </p:nvPr>
        </p:nvSpPr>
        <p:spPr/>
        <p:txBody>
          <a:bodyPr/>
          <a:lstStyle/>
          <a:p>
            <a:fld id="{0F093458-5043-4764-A3B1-B57EF5137B57}" type="datetime1">
              <a:rPr lang="en-US" smtClean="0"/>
              <a:t>4/29/2024</a:t>
            </a:fld>
            <a:endParaRPr lang="en-US"/>
          </a:p>
        </p:txBody>
      </p:sp>
      <p:sp>
        <p:nvSpPr>
          <p:cNvPr id="5" name="Footer Placeholder 4">
            <a:extLst>
              <a:ext uri="{FF2B5EF4-FFF2-40B4-BE49-F238E27FC236}">
                <a16:creationId xmlns:a16="http://schemas.microsoft.com/office/drawing/2014/main" id="{A9DB90AE-79B3-4FC6-A937-DC572DFBF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7FEED-E805-2912-26FF-384FA90D71D5}"/>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346194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63EED-BE0F-AE3E-02EE-6F613BA858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229312-7E91-7919-7635-38849F82FB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AD0EC-60F6-053B-5A75-6C65B0EE8662}"/>
              </a:ext>
            </a:extLst>
          </p:cNvPr>
          <p:cNvSpPr>
            <a:spLocks noGrp="1"/>
          </p:cNvSpPr>
          <p:nvPr>
            <p:ph type="dt" sz="half" idx="10"/>
          </p:nvPr>
        </p:nvSpPr>
        <p:spPr/>
        <p:txBody>
          <a:bodyPr/>
          <a:lstStyle/>
          <a:p>
            <a:fld id="{DC476F00-063B-4FDB-AC6A-EFCF4969DE84}" type="datetime1">
              <a:rPr lang="en-US" smtClean="0"/>
              <a:t>4/29/2024</a:t>
            </a:fld>
            <a:endParaRPr lang="en-US"/>
          </a:p>
        </p:txBody>
      </p:sp>
      <p:sp>
        <p:nvSpPr>
          <p:cNvPr id="5" name="Footer Placeholder 4">
            <a:extLst>
              <a:ext uri="{FF2B5EF4-FFF2-40B4-BE49-F238E27FC236}">
                <a16:creationId xmlns:a16="http://schemas.microsoft.com/office/drawing/2014/main" id="{57E06798-4ECD-4500-8A15-42500CA55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177C5-16B9-C280-0747-F8ABA66B6FAD}"/>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81420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0149-FE86-F212-7D9B-09D04C709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E7430-C6A7-3474-FF05-9CFC4E60B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F449-77DA-7175-A6AE-E8B7BDCA1054}"/>
              </a:ext>
            </a:extLst>
          </p:cNvPr>
          <p:cNvSpPr>
            <a:spLocks noGrp="1"/>
          </p:cNvSpPr>
          <p:nvPr>
            <p:ph type="dt" sz="half" idx="10"/>
          </p:nvPr>
        </p:nvSpPr>
        <p:spPr/>
        <p:txBody>
          <a:bodyPr/>
          <a:lstStyle/>
          <a:p>
            <a:fld id="{F18F1C0D-CA60-4202-85AE-A834354B9F9B}" type="datetime1">
              <a:rPr lang="en-US" smtClean="0"/>
              <a:t>4/29/2024</a:t>
            </a:fld>
            <a:endParaRPr lang="en-US"/>
          </a:p>
        </p:txBody>
      </p:sp>
      <p:sp>
        <p:nvSpPr>
          <p:cNvPr id="5" name="Footer Placeholder 4">
            <a:extLst>
              <a:ext uri="{FF2B5EF4-FFF2-40B4-BE49-F238E27FC236}">
                <a16:creationId xmlns:a16="http://schemas.microsoft.com/office/drawing/2014/main" id="{3B2A3C36-15CE-98AE-F9C7-0CFB6B40F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CFB2A-6D15-7E01-BC6B-72BB6B3C1B2E}"/>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368977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AC6D-1CD0-E5CD-3229-AD620B96E0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D231BC-2DE1-ECBD-302B-AE660DF42B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A9DE95-16BA-50F9-8BA2-AF439DF81F0B}"/>
              </a:ext>
            </a:extLst>
          </p:cNvPr>
          <p:cNvSpPr>
            <a:spLocks noGrp="1"/>
          </p:cNvSpPr>
          <p:nvPr>
            <p:ph type="dt" sz="half" idx="10"/>
          </p:nvPr>
        </p:nvSpPr>
        <p:spPr/>
        <p:txBody>
          <a:bodyPr/>
          <a:lstStyle/>
          <a:p>
            <a:fld id="{0FDE707B-6158-4409-933B-6C217EE84C19}" type="datetime1">
              <a:rPr lang="en-US" smtClean="0"/>
              <a:t>4/29/2024</a:t>
            </a:fld>
            <a:endParaRPr lang="en-US"/>
          </a:p>
        </p:txBody>
      </p:sp>
      <p:sp>
        <p:nvSpPr>
          <p:cNvPr id="5" name="Footer Placeholder 4">
            <a:extLst>
              <a:ext uri="{FF2B5EF4-FFF2-40B4-BE49-F238E27FC236}">
                <a16:creationId xmlns:a16="http://schemas.microsoft.com/office/drawing/2014/main" id="{745F514E-4427-0464-CBAC-7E2ADE5D2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5C907-0755-5D0A-E98A-D96F6EBA7A26}"/>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167578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FD9D4-3C92-4D6D-10A8-120690524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0D5F6-61B8-CA40-6446-0177EB48F0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2F438F-4AEC-0B1C-2F0B-15EF1D5454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163E37-75BC-4E09-CAD8-65A858C3713B}"/>
              </a:ext>
            </a:extLst>
          </p:cNvPr>
          <p:cNvSpPr>
            <a:spLocks noGrp="1"/>
          </p:cNvSpPr>
          <p:nvPr>
            <p:ph type="dt" sz="half" idx="10"/>
          </p:nvPr>
        </p:nvSpPr>
        <p:spPr/>
        <p:txBody>
          <a:bodyPr/>
          <a:lstStyle/>
          <a:p>
            <a:fld id="{F83957ED-9A57-4B52-A4E3-145D0DD6F47C}" type="datetime1">
              <a:rPr lang="en-US" smtClean="0"/>
              <a:t>4/29/2024</a:t>
            </a:fld>
            <a:endParaRPr lang="en-US"/>
          </a:p>
        </p:txBody>
      </p:sp>
      <p:sp>
        <p:nvSpPr>
          <p:cNvPr id="6" name="Footer Placeholder 5">
            <a:extLst>
              <a:ext uri="{FF2B5EF4-FFF2-40B4-BE49-F238E27FC236}">
                <a16:creationId xmlns:a16="http://schemas.microsoft.com/office/drawing/2014/main" id="{D0DB390A-1234-2063-96E2-47083C887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680F1-586D-A41A-D613-480823A80694}"/>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144728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DE8C-CC48-8989-8088-6A93059294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5A0342-0BA2-2AA1-7CF9-00267F072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B42486-26FF-9467-130F-149642B509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247AE4-473A-28D3-F85F-677246750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AEC256-C160-D97A-0092-F7F3355225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1B4680-B2F2-4E77-6D9C-5F8B0A5495F8}"/>
              </a:ext>
            </a:extLst>
          </p:cNvPr>
          <p:cNvSpPr>
            <a:spLocks noGrp="1"/>
          </p:cNvSpPr>
          <p:nvPr>
            <p:ph type="dt" sz="half" idx="10"/>
          </p:nvPr>
        </p:nvSpPr>
        <p:spPr/>
        <p:txBody>
          <a:bodyPr/>
          <a:lstStyle/>
          <a:p>
            <a:fld id="{D6B45357-3E07-4A70-8EC0-568234D6264B}" type="datetime1">
              <a:rPr lang="en-US" smtClean="0"/>
              <a:t>4/29/2024</a:t>
            </a:fld>
            <a:endParaRPr lang="en-US"/>
          </a:p>
        </p:txBody>
      </p:sp>
      <p:sp>
        <p:nvSpPr>
          <p:cNvPr id="8" name="Footer Placeholder 7">
            <a:extLst>
              <a:ext uri="{FF2B5EF4-FFF2-40B4-BE49-F238E27FC236}">
                <a16:creationId xmlns:a16="http://schemas.microsoft.com/office/drawing/2014/main" id="{DC2A64FB-FB2A-CA03-1133-02E6476610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66692D-1500-B725-69B8-64FF34A1BEAB}"/>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1276404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058D-38F6-4F77-1AA9-426B9BF7D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67A3E4-4995-BE3F-C86F-D43F43739E91}"/>
              </a:ext>
            </a:extLst>
          </p:cNvPr>
          <p:cNvSpPr>
            <a:spLocks noGrp="1"/>
          </p:cNvSpPr>
          <p:nvPr>
            <p:ph type="dt" sz="half" idx="10"/>
          </p:nvPr>
        </p:nvSpPr>
        <p:spPr/>
        <p:txBody>
          <a:bodyPr/>
          <a:lstStyle/>
          <a:p>
            <a:fld id="{A503E7BF-6AD6-4827-8CF2-CD4029AC5B3C}" type="datetime1">
              <a:rPr lang="en-US" smtClean="0"/>
              <a:t>4/29/2024</a:t>
            </a:fld>
            <a:endParaRPr lang="en-US"/>
          </a:p>
        </p:txBody>
      </p:sp>
      <p:sp>
        <p:nvSpPr>
          <p:cNvPr id="4" name="Footer Placeholder 3">
            <a:extLst>
              <a:ext uri="{FF2B5EF4-FFF2-40B4-BE49-F238E27FC236}">
                <a16:creationId xmlns:a16="http://schemas.microsoft.com/office/drawing/2014/main" id="{31696533-01C3-22DD-1C98-35C036204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FC7948-DC36-FEA1-45F2-0DC44A1CE317}"/>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289214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49B33-F991-3F01-0E90-BB1EFDD8A1A0}"/>
              </a:ext>
            </a:extLst>
          </p:cNvPr>
          <p:cNvSpPr>
            <a:spLocks noGrp="1"/>
          </p:cNvSpPr>
          <p:nvPr>
            <p:ph type="dt" sz="half" idx="10"/>
          </p:nvPr>
        </p:nvSpPr>
        <p:spPr/>
        <p:txBody>
          <a:bodyPr/>
          <a:lstStyle/>
          <a:p>
            <a:fld id="{B5D3C346-AC96-48E3-9869-37FD64EDB406}" type="datetime1">
              <a:rPr lang="en-US" smtClean="0"/>
              <a:t>4/29/2024</a:t>
            </a:fld>
            <a:endParaRPr lang="en-US"/>
          </a:p>
        </p:txBody>
      </p:sp>
      <p:sp>
        <p:nvSpPr>
          <p:cNvPr id="3" name="Footer Placeholder 2">
            <a:extLst>
              <a:ext uri="{FF2B5EF4-FFF2-40B4-BE49-F238E27FC236}">
                <a16:creationId xmlns:a16="http://schemas.microsoft.com/office/drawing/2014/main" id="{A3E8974B-6651-4C70-0D8F-90F258AA4D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E250F-4D79-2527-A1BD-CF46B8B53FD0}"/>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206243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9683C-1945-E17D-611D-84D02FD02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F568E1-B4A9-7DAC-E3E2-74108F65F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B8E763-5470-65BF-70C8-16E14E07D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07D3C-CEF4-7BCF-F84F-E29B0A0708F3}"/>
              </a:ext>
            </a:extLst>
          </p:cNvPr>
          <p:cNvSpPr>
            <a:spLocks noGrp="1"/>
          </p:cNvSpPr>
          <p:nvPr>
            <p:ph type="dt" sz="half" idx="10"/>
          </p:nvPr>
        </p:nvSpPr>
        <p:spPr/>
        <p:txBody>
          <a:bodyPr/>
          <a:lstStyle/>
          <a:p>
            <a:fld id="{78E1C5AE-1730-4BD1-A96A-9043522096B6}" type="datetime1">
              <a:rPr lang="en-US" smtClean="0"/>
              <a:t>4/29/2024</a:t>
            </a:fld>
            <a:endParaRPr lang="en-US"/>
          </a:p>
        </p:txBody>
      </p:sp>
      <p:sp>
        <p:nvSpPr>
          <p:cNvPr id="6" name="Footer Placeholder 5">
            <a:extLst>
              <a:ext uri="{FF2B5EF4-FFF2-40B4-BE49-F238E27FC236}">
                <a16:creationId xmlns:a16="http://schemas.microsoft.com/office/drawing/2014/main" id="{CBCCCB18-60CE-5866-45BE-511FFD4AD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22EB4-A9D9-BA97-1A6E-358A0391C7B3}"/>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250930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0FF2-7A5F-A4DA-1078-2FE4E9762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CDD4FE-2A03-44BD-9159-C16938C416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9C5AE8-871F-2FB0-8185-D1B532DF1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0003B-D1AD-4A51-7BC3-1D86F1559317}"/>
              </a:ext>
            </a:extLst>
          </p:cNvPr>
          <p:cNvSpPr>
            <a:spLocks noGrp="1"/>
          </p:cNvSpPr>
          <p:nvPr>
            <p:ph type="dt" sz="half" idx="10"/>
          </p:nvPr>
        </p:nvSpPr>
        <p:spPr/>
        <p:txBody>
          <a:bodyPr/>
          <a:lstStyle/>
          <a:p>
            <a:fld id="{09C0B565-83C7-4950-B0B3-A74285BE6E26}" type="datetime1">
              <a:rPr lang="en-US" smtClean="0"/>
              <a:t>4/29/2024</a:t>
            </a:fld>
            <a:endParaRPr lang="en-US"/>
          </a:p>
        </p:txBody>
      </p:sp>
      <p:sp>
        <p:nvSpPr>
          <p:cNvPr id="6" name="Footer Placeholder 5">
            <a:extLst>
              <a:ext uri="{FF2B5EF4-FFF2-40B4-BE49-F238E27FC236}">
                <a16:creationId xmlns:a16="http://schemas.microsoft.com/office/drawing/2014/main" id="{D55A6753-A438-A5D7-DCB9-9882739A9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8B62C0-1389-0563-0A2B-874F387FA375}"/>
              </a:ext>
            </a:extLst>
          </p:cNvPr>
          <p:cNvSpPr>
            <a:spLocks noGrp="1"/>
          </p:cNvSpPr>
          <p:nvPr>
            <p:ph type="sldNum" sz="quarter" idx="12"/>
          </p:nvPr>
        </p:nvSpPr>
        <p:spPr/>
        <p:txBody>
          <a:bodyPr/>
          <a:lstStyle/>
          <a:p>
            <a:fld id="{D06B1895-5C25-4E87-A445-A9267BAEEB72}" type="slidenum">
              <a:rPr lang="en-US" smtClean="0"/>
              <a:t>‹#›</a:t>
            </a:fld>
            <a:endParaRPr lang="en-US"/>
          </a:p>
        </p:txBody>
      </p:sp>
    </p:spTree>
    <p:extLst>
      <p:ext uri="{BB962C8B-B14F-4D97-AF65-F5344CB8AC3E}">
        <p14:creationId xmlns:p14="http://schemas.microsoft.com/office/powerpoint/2010/main" val="307303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0CE59-758A-30CF-289B-74A7CD6B43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E54C0B-443E-1A8A-2366-DD5536DE09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E7AC6-E204-DBCF-7DA6-49338E958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FAA999-BD73-4C9D-A200-CB1B2C7C13D0}" type="datetime1">
              <a:rPr lang="en-US" smtClean="0"/>
              <a:t>4/29/2024</a:t>
            </a:fld>
            <a:endParaRPr lang="en-US"/>
          </a:p>
        </p:txBody>
      </p:sp>
      <p:sp>
        <p:nvSpPr>
          <p:cNvPr id="5" name="Footer Placeholder 4">
            <a:extLst>
              <a:ext uri="{FF2B5EF4-FFF2-40B4-BE49-F238E27FC236}">
                <a16:creationId xmlns:a16="http://schemas.microsoft.com/office/drawing/2014/main" id="{A3064A2E-711F-0EA8-C990-679E18237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5BA2D-BF0D-6838-59FA-B58D87D6D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6B1895-5C25-4E87-A445-A9267BAEEB72}" type="slidenum">
              <a:rPr lang="en-US" smtClean="0"/>
              <a:t>‹#›</a:t>
            </a:fld>
            <a:endParaRPr lang="en-US"/>
          </a:p>
        </p:txBody>
      </p:sp>
    </p:spTree>
    <p:extLst>
      <p:ext uri="{BB962C8B-B14F-4D97-AF65-F5344CB8AC3E}">
        <p14:creationId xmlns:p14="http://schemas.microsoft.com/office/powerpoint/2010/main" val="479400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dhazineh@g.harvard.edu" TargetMode="External"/><Relationship Id="rId5" Type="http://schemas.openxmlformats.org/officeDocument/2006/relationships/image" Target="../media/image30.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hyperlink" Target="https://wiley-vch.e-bookshelf.de/products/reading-epub/product-id/5030654/title/Optical" TargetMode="External"/><Relationship Id="rId4" Type="http://schemas.openxmlformats.org/officeDocument/2006/relationships/hyperlink" Target="https://www.researchgate.net/publication/6523438_Effect_of_third-order_aberrations_on_dynamic_accommodation"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media/media1.mp4"/><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F6E3E5-5DB6-8FD8-49D5-6CC82411AB45}"/>
              </a:ext>
            </a:extLst>
          </p:cNvPr>
          <p:cNvSpPr>
            <a:spLocks noGrp="1"/>
          </p:cNvSpPr>
          <p:nvPr>
            <p:ph type="subTitle" idx="1"/>
          </p:nvPr>
        </p:nvSpPr>
        <p:spPr>
          <a:xfrm>
            <a:off x="1524000" y="4151086"/>
            <a:ext cx="9144000" cy="1106714"/>
          </a:xfrm>
        </p:spPr>
        <p:txBody>
          <a:bodyPr>
            <a:noAutofit/>
          </a:bodyPr>
          <a:lstStyle/>
          <a:p>
            <a:r>
              <a:rPr lang="en-US" sz="1800" dirty="0"/>
              <a:t>Dean Hazineh | PhD Candidate Applied Physics</a:t>
            </a:r>
          </a:p>
          <a:p>
            <a:r>
              <a:rPr lang="en-US" sz="1600" dirty="0"/>
              <a:t>Advisors: Todd </a:t>
            </a:r>
            <a:r>
              <a:rPr lang="en-US" sz="1600" dirty="0" err="1"/>
              <a:t>Zickler</a:t>
            </a:r>
            <a:r>
              <a:rPr lang="en-US" sz="1600" dirty="0"/>
              <a:t>, Federico Capasso</a:t>
            </a:r>
          </a:p>
          <a:p>
            <a:endParaRPr lang="en-US" sz="1600" dirty="0"/>
          </a:p>
          <a:p>
            <a:r>
              <a:rPr lang="en-US" sz="1600" dirty="0"/>
              <a:t>CSE Oral Presentation</a:t>
            </a:r>
          </a:p>
          <a:p>
            <a:r>
              <a:rPr lang="en-US" sz="1600" dirty="0"/>
              <a:t>April 26, 2024</a:t>
            </a:r>
          </a:p>
        </p:txBody>
      </p:sp>
      <p:sp>
        <p:nvSpPr>
          <p:cNvPr id="4" name="Slide Number Placeholder 3">
            <a:extLst>
              <a:ext uri="{FF2B5EF4-FFF2-40B4-BE49-F238E27FC236}">
                <a16:creationId xmlns:a16="http://schemas.microsoft.com/office/drawing/2014/main" id="{9C7553D0-58FF-EB8F-5E89-07377FE497C9}"/>
              </a:ext>
            </a:extLst>
          </p:cNvPr>
          <p:cNvSpPr>
            <a:spLocks noGrp="1"/>
          </p:cNvSpPr>
          <p:nvPr>
            <p:ph type="sldNum" sz="quarter" idx="12"/>
          </p:nvPr>
        </p:nvSpPr>
        <p:spPr/>
        <p:txBody>
          <a:bodyPr/>
          <a:lstStyle/>
          <a:p>
            <a:fld id="{D06B1895-5C25-4E87-A445-A9267BAEEB72}" type="slidenum">
              <a:rPr lang="en-US" smtClean="0"/>
              <a:t>1</a:t>
            </a:fld>
            <a:endParaRPr lang="en-US"/>
          </a:p>
        </p:txBody>
      </p:sp>
      <p:sp>
        <p:nvSpPr>
          <p:cNvPr id="6" name="Title 5">
            <a:extLst>
              <a:ext uri="{FF2B5EF4-FFF2-40B4-BE49-F238E27FC236}">
                <a16:creationId xmlns:a16="http://schemas.microsoft.com/office/drawing/2014/main" id="{4FB3D87D-6E94-2BCD-8D8B-857DCE5DF5EC}"/>
              </a:ext>
            </a:extLst>
          </p:cNvPr>
          <p:cNvSpPr>
            <a:spLocks noGrp="1"/>
          </p:cNvSpPr>
          <p:nvPr>
            <p:ph type="ctrTitle"/>
          </p:nvPr>
        </p:nvSpPr>
        <p:spPr/>
        <p:txBody>
          <a:bodyPr>
            <a:normAutofit fontScale="90000"/>
          </a:bodyPr>
          <a:lstStyle/>
          <a:p>
            <a:r>
              <a:rPr lang="en-US" dirty="0"/>
              <a:t>Optimization of Metasurfaces for Computational Imaging</a:t>
            </a:r>
          </a:p>
        </p:txBody>
      </p:sp>
    </p:spTree>
    <p:extLst>
      <p:ext uri="{BB962C8B-B14F-4D97-AF65-F5344CB8AC3E}">
        <p14:creationId xmlns:p14="http://schemas.microsoft.com/office/powerpoint/2010/main" val="4055734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C8A6554-05E0-D261-969C-83D2F0CD3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130851"/>
            <a:ext cx="7518400" cy="42302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aphical user interface&#10;&#10;Description automatically generated">
            <a:extLst>
              <a:ext uri="{FF2B5EF4-FFF2-40B4-BE49-F238E27FC236}">
                <a16:creationId xmlns:a16="http://schemas.microsoft.com/office/drawing/2014/main" id="{DF8BDAD2-5C87-A5B4-386F-DDE14F2326BD}"/>
              </a:ext>
            </a:extLst>
          </p:cNvPr>
          <p:cNvPicPr>
            <a:picLocks noGrp="1" noChangeAspect="1"/>
          </p:cNvPicPr>
          <p:nvPr/>
        </p:nvPicPr>
        <p:blipFill>
          <a:blip r:embed="rId4"/>
          <a:stretch>
            <a:fillRect/>
          </a:stretch>
        </p:blipFill>
        <p:spPr>
          <a:xfrm>
            <a:off x="7696200" y="1130851"/>
            <a:ext cx="4495800" cy="4323158"/>
          </a:xfrm>
          <a:prstGeom prst="rect">
            <a:avLst/>
          </a:prstGeom>
        </p:spPr>
      </p:pic>
      <p:sp>
        <p:nvSpPr>
          <p:cNvPr id="5" name="TextBox 4">
            <a:extLst>
              <a:ext uri="{FF2B5EF4-FFF2-40B4-BE49-F238E27FC236}">
                <a16:creationId xmlns:a16="http://schemas.microsoft.com/office/drawing/2014/main" id="{19F04534-FF92-04AA-B7BB-5BC41770A08C}"/>
              </a:ext>
            </a:extLst>
          </p:cNvPr>
          <p:cNvSpPr txBox="1"/>
          <p:nvPr/>
        </p:nvSpPr>
        <p:spPr>
          <a:xfrm>
            <a:off x="920750" y="227367"/>
            <a:ext cx="10350500" cy="553998"/>
          </a:xfrm>
          <a:prstGeom prst="rect">
            <a:avLst/>
          </a:prstGeom>
          <a:noFill/>
        </p:spPr>
        <p:txBody>
          <a:bodyPr wrap="square" rtlCol="0">
            <a:spAutoFit/>
          </a:bodyPr>
          <a:lstStyle/>
          <a:p>
            <a:r>
              <a:rPr lang="en-US" sz="3000" b="1"/>
              <a:t>Metasurfaces </a:t>
            </a:r>
            <a:r>
              <a:rPr lang="en-US" sz="3000"/>
              <a:t>(Metalens)</a:t>
            </a:r>
          </a:p>
        </p:txBody>
      </p:sp>
      <p:sp>
        <p:nvSpPr>
          <p:cNvPr id="6" name="TextBox 1">
            <a:extLst>
              <a:ext uri="{FF2B5EF4-FFF2-40B4-BE49-F238E27FC236}">
                <a16:creationId xmlns:a16="http://schemas.microsoft.com/office/drawing/2014/main" id="{91C9A68A-8FCC-92CE-5670-472ACE2A5055}"/>
              </a:ext>
            </a:extLst>
          </p:cNvPr>
          <p:cNvSpPr txBox="1"/>
          <p:nvPr/>
        </p:nvSpPr>
        <p:spPr>
          <a:xfrm>
            <a:off x="1731736" y="5984302"/>
            <a:ext cx="909955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Metalenses can transform and structure incident light in ways that other devices cannot!</a:t>
            </a:r>
          </a:p>
          <a:p>
            <a:pPr marL="285750" indent="-285750">
              <a:buFont typeface="Arial" panose="020B0604020202020204" pitchFamily="34" charset="0"/>
              <a:buChar char="•"/>
            </a:pPr>
            <a:r>
              <a:rPr lang="en-US" b="1"/>
              <a:t>Polarization, depth, and wavelength dependent point-spread functions</a:t>
            </a:r>
          </a:p>
        </p:txBody>
      </p:sp>
      <p:sp>
        <p:nvSpPr>
          <p:cNvPr id="7" name="TextBox 6">
            <a:extLst>
              <a:ext uri="{FF2B5EF4-FFF2-40B4-BE49-F238E27FC236}">
                <a16:creationId xmlns:a16="http://schemas.microsoft.com/office/drawing/2014/main" id="{FC067009-74B3-EB16-2610-0545F70DB4E4}"/>
              </a:ext>
            </a:extLst>
          </p:cNvPr>
          <p:cNvSpPr txBox="1"/>
          <p:nvPr/>
        </p:nvSpPr>
        <p:spPr>
          <a:xfrm>
            <a:off x="177800" y="5417340"/>
            <a:ext cx="6444343" cy="276999"/>
          </a:xfrm>
          <a:prstGeom prst="rect">
            <a:avLst/>
          </a:prstGeom>
          <a:noFill/>
        </p:spPr>
        <p:txBody>
          <a:bodyPr wrap="square" rtlCol="0">
            <a:spAutoFit/>
          </a:bodyPr>
          <a:lstStyle/>
          <a:p>
            <a:r>
              <a:rPr lang="en-US" sz="1200"/>
              <a:t>(Left) Photo E. Tseng et al., </a:t>
            </a:r>
            <a:r>
              <a:rPr lang="en-US" sz="1200" b="0" i="0">
                <a:solidFill>
                  <a:srgbClr val="333333"/>
                </a:solidFill>
                <a:effectLst/>
                <a:highlight>
                  <a:srgbClr val="FBFCFD"/>
                </a:highlight>
                <a:latin typeface="robotolight"/>
              </a:rPr>
              <a:t>Neural Nano-Optics for High-quality Thin Lens Imaging</a:t>
            </a:r>
            <a:endParaRPr lang="en-US" sz="1200"/>
          </a:p>
        </p:txBody>
      </p:sp>
      <p:sp>
        <p:nvSpPr>
          <p:cNvPr id="8" name="Slide Number Placeholder 7">
            <a:extLst>
              <a:ext uri="{FF2B5EF4-FFF2-40B4-BE49-F238E27FC236}">
                <a16:creationId xmlns:a16="http://schemas.microsoft.com/office/drawing/2014/main" id="{6B7DCA4F-1397-8023-961A-C4346B3582E6}"/>
              </a:ext>
            </a:extLst>
          </p:cNvPr>
          <p:cNvSpPr>
            <a:spLocks noGrp="1"/>
          </p:cNvSpPr>
          <p:nvPr>
            <p:ph type="sldNum" sz="quarter" idx="12"/>
          </p:nvPr>
        </p:nvSpPr>
        <p:spPr/>
        <p:txBody>
          <a:bodyPr/>
          <a:lstStyle/>
          <a:p>
            <a:fld id="{D06B1895-5C25-4E87-A445-A9267BAEEB72}" type="slidenum">
              <a:rPr lang="en-US" smtClean="0"/>
              <a:t>10</a:t>
            </a:fld>
            <a:endParaRPr lang="en-US"/>
          </a:p>
        </p:txBody>
      </p:sp>
    </p:spTree>
    <p:extLst>
      <p:ext uri="{BB962C8B-B14F-4D97-AF65-F5344CB8AC3E}">
        <p14:creationId xmlns:p14="http://schemas.microsoft.com/office/powerpoint/2010/main" val="368545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B885E2A-0A6D-48CC-0B3C-C0D54A2B0435}"/>
              </a:ext>
            </a:extLst>
          </p:cNvPr>
          <p:cNvSpPr txBox="1"/>
          <p:nvPr/>
        </p:nvSpPr>
        <p:spPr>
          <a:xfrm>
            <a:off x="920750" y="227367"/>
            <a:ext cx="10350500" cy="553998"/>
          </a:xfrm>
          <a:prstGeom prst="rect">
            <a:avLst/>
          </a:prstGeom>
          <a:noFill/>
        </p:spPr>
        <p:txBody>
          <a:bodyPr wrap="square" rtlCol="0">
            <a:spAutoFit/>
          </a:bodyPr>
          <a:lstStyle/>
          <a:p>
            <a:r>
              <a:rPr lang="en-US" sz="3000" b="1"/>
              <a:t>Metasurfaces </a:t>
            </a:r>
            <a:r>
              <a:rPr lang="en-US" sz="3000"/>
              <a:t>(Metalens)</a:t>
            </a:r>
          </a:p>
        </p:txBody>
      </p:sp>
      <p:pic>
        <p:nvPicPr>
          <p:cNvPr id="14" name="Picture 13" descr="A picture containing text, electronics, different, loudspeaker&#10;&#10;Description automatically generated">
            <a:extLst>
              <a:ext uri="{FF2B5EF4-FFF2-40B4-BE49-F238E27FC236}">
                <a16:creationId xmlns:a16="http://schemas.microsoft.com/office/drawing/2014/main" id="{9724BDA3-6BFC-C749-0161-D3D2A4347074}"/>
              </a:ext>
            </a:extLst>
          </p:cNvPr>
          <p:cNvPicPr>
            <a:picLocks noChangeAspect="1"/>
          </p:cNvPicPr>
          <p:nvPr/>
        </p:nvPicPr>
        <p:blipFill rotWithShape="1">
          <a:blip r:embed="rId3">
            <a:extLst>
              <a:ext uri="{28A0092B-C50C-407E-A947-70E740481C1C}">
                <a14:useLocalDpi xmlns:a14="http://schemas.microsoft.com/office/drawing/2010/main" val="0"/>
              </a:ext>
            </a:extLst>
          </a:blip>
          <a:srcRect l="6659" t="1630" r="1797" b="47673"/>
          <a:stretch/>
        </p:blipFill>
        <p:spPr>
          <a:xfrm>
            <a:off x="146649" y="1230391"/>
            <a:ext cx="7643433" cy="4666891"/>
          </a:xfrm>
          <a:prstGeom prst="rect">
            <a:avLst/>
          </a:prstGeom>
        </p:spPr>
      </p:pic>
      <p:sp>
        <p:nvSpPr>
          <p:cNvPr id="15" name="TextBox 7">
            <a:extLst>
              <a:ext uri="{FF2B5EF4-FFF2-40B4-BE49-F238E27FC236}">
                <a16:creationId xmlns:a16="http://schemas.microsoft.com/office/drawing/2014/main" id="{DB231885-982C-B7E0-89DB-6126D92D84CC}"/>
              </a:ext>
            </a:extLst>
          </p:cNvPr>
          <p:cNvSpPr txBox="1"/>
          <p:nvPr/>
        </p:nvSpPr>
        <p:spPr>
          <a:xfrm>
            <a:off x="4805260" y="5233241"/>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600 nm</a:t>
            </a:r>
          </a:p>
        </p:txBody>
      </p:sp>
      <p:sp>
        <p:nvSpPr>
          <p:cNvPr id="16" name="TextBox 8">
            <a:extLst>
              <a:ext uri="{FF2B5EF4-FFF2-40B4-BE49-F238E27FC236}">
                <a16:creationId xmlns:a16="http://schemas.microsoft.com/office/drawing/2014/main" id="{18AEAAE6-EEFC-C802-94BC-7D69D8585FE2}"/>
              </a:ext>
            </a:extLst>
          </p:cNvPr>
          <p:cNvSpPr txBox="1"/>
          <p:nvPr/>
        </p:nvSpPr>
        <p:spPr>
          <a:xfrm>
            <a:off x="4802321" y="2888411"/>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2 um</a:t>
            </a:r>
          </a:p>
        </p:txBody>
      </p:sp>
      <p:sp>
        <p:nvSpPr>
          <p:cNvPr id="17" name="TextBox 9">
            <a:extLst>
              <a:ext uri="{FF2B5EF4-FFF2-40B4-BE49-F238E27FC236}">
                <a16:creationId xmlns:a16="http://schemas.microsoft.com/office/drawing/2014/main" id="{FF13AFE5-0F60-1354-6CA6-8092C3621D06}"/>
              </a:ext>
            </a:extLst>
          </p:cNvPr>
          <p:cNvSpPr txBox="1"/>
          <p:nvPr/>
        </p:nvSpPr>
        <p:spPr>
          <a:xfrm>
            <a:off x="365468" y="5101253"/>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6 um</a:t>
            </a:r>
          </a:p>
        </p:txBody>
      </p:sp>
      <p:pic>
        <p:nvPicPr>
          <p:cNvPr id="20" name="Picture 19" descr="Text&#10;&#10;Description automatically generated">
            <a:extLst>
              <a:ext uri="{FF2B5EF4-FFF2-40B4-BE49-F238E27FC236}">
                <a16:creationId xmlns:a16="http://schemas.microsoft.com/office/drawing/2014/main" id="{EE61C03F-E2D2-DC95-D041-4673B7EF6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901" y="1668162"/>
            <a:ext cx="3935341" cy="2951506"/>
          </a:xfrm>
          <a:prstGeom prst="rect">
            <a:avLst/>
          </a:prstGeom>
        </p:spPr>
      </p:pic>
      <p:sp>
        <p:nvSpPr>
          <p:cNvPr id="21" name="TextBox 15">
            <a:extLst>
              <a:ext uri="{FF2B5EF4-FFF2-40B4-BE49-F238E27FC236}">
                <a16:creationId xmlns:a16="http://schemas.microsoft.com/office/drawing/2014/main" id="{3D408B4A-91EE-E106-9AC7-0A0F4F35E4E2}"/>
              </a:ext>
            </a:extLst>
          </p:cNvPr>
          <p:cNvSpPr txBox="1"/>
          <p:nvPr/>
        </p:nvSpPr>
        <p:spPr>
          <a:xfrm>
            <a:off x="10802679" y="4130361"/>
            <a:ext cx="77777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50 um</a:t>
            </a:r>
          </a:p>
        </p:txBody>
      </p:sp>
      <p:cxnSp>
        <p:nvCxnSpPr>
          <p:cNvPr id="22" name="Straight Connector 21">
            <a:extLst>
              <a:ext uri="{FF2B5EF4-FFF2-40B4-BE49-F238E27FC236}">
                <a16:creationId xmlns:a16="http://schemas.microsoft.com/office/drawing/2014/main" id="{EDD2F506-DD41-5A9C-DE4F-37BB8A0A169C}"/>
              </a:ext>
            </a:extLst>
          </p:cNvPr>
          <p:cNvCxnSpPr/>
          <p:nvPr/>
        </p:nvCxnSpPr>
        <p:spPr>
          <a:xfrm>
            <a:off x="10681910" y="4499693"/>
            <a:ext cx="9920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1">
            <a:extLst>
              <a:ext uri="{FF2B5EF4-FFF2-40B4-BE49-F238E27FC236}">
                <a16:creationId xmlns:a16="http://schemas.microsoft.com/office/drawing/2014/main" id="{AD8D8FE9-3EC3-1DC3-1C3C-50ADB712AD32}"/>
              </a:ext>
            </a:extLst>
          </p:cNvPr>
          <p:cNvSpPr txBox="1"/>
          <p:nvPr/>
        </p:nvSpPr>
        <p:spPr>
          <a:xfrm>
            <a:off x="8068959" y="4786421"/>
            <a:ext cx="381522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Metalenses can be millimeters to centimeter scale in diameter but must be modeled at a subwavelength scale (~300 nanometers)</a:t>
            </a:r>
          </a:p>
        </p:txBody>
      </p:sp>
      <p:sp>
        <p:nvSpPr>
          <p:cNvPr id="24" name="Slide Number Placeholder 23">
            <a:extLst>
              <a:ext uri="{FF2B5EF4-FFF2-40B4-BE49-F238E27FC236}">
                <a16:creationId xmlns:a16="http://schemas.microsoft.com/office/drawing/2014/main" id="{9A2B3AB9-A4EB-FA36-F548-150098F8059B}"/>
              </a:ext>
            </a:extLst>
          </p:cNvPr>
          <p:cNvSpPr>
            <a:spLocks noGrp="1"/>
          </p:cNvSpPr>
          <p:nvPr>
            <p:ph type="sldNum" sz="quarter" idx="12"/>
          </p:nvPr>
        </p:nvSpPr>
        <p:spPr/>
        <p:txBody>
          <a:bodyPr/>
          <a:lstStyle/>
          <a:p>
            <a:fld id="{D06B1895-5C25-4E87-A445-A9267BAEEB72}" type="slidenum">
              <a:rPr lang="en-US" smtClean="0"/>
              <a:t>11</a:t>
            </a:fld>
            <a:endParaRPr lang="en-US"/>
          </a:p>
        </p:txBody>
      </p:sp>
      <p:sp>
        <p:nvSpPr>
          <p:cNvPr id="2" name="TextBox 1">
            <a:extLst>
              <a:ext uri="{FF2B5EF4-FFF2-40B4-BE49-F238E27FC236}">
                <a16:creationId xmlns:a16="http://schemas.microsoft.com/office/drawing/2014/main" id="{EDBA9E7B-D53E-879F-EF13-39627B2AA18A}"/>
              </a:ext>
            </a:extLst>
          </p:cNvPr>
          <p:cNvSpPr txBox="1"/>
          <p:nvPr/>
        </p:nvSpPr>
        <p:spPr>
          <a:xfrm>
            <a:off x="307817" y="5863639"/>
            <a:ext cx="5588000" cy="276999"/>
          </a:xfrm>
          <a:prstGeom prst="rect">
            <a:avLst/>
          </a:prstGeom>
          <a:noFill/>
        </p:spPr>
        <p:txBody>
          <a:bodyPr wrap="square" rtlCol="0">
            <a:spAutoFit/>
          </a:bodyPr>
          <a:lstStyle/>
          <a:p>
            <a:r>
              <a:rPr lang="en-US" sz="1200"/>
              <a:t>Photo: M. </a:t>
            </a:r>
            <a:r>
              <a:rPr lang="en-US" sz="1200" err="1"/>
              <a:t>Khorasaninejad</a:t>
            </a:r>
            <a:r>
              <a:rPr lang="en-US" sz="1200"/>
              <a:t> et al. (Capasso Group)</a:t>
            </a:r>
          </a:p>
        </p:txBody>
      </p:sp>
    </p:spTree>
    <p:extLst>
      <p:ext uri="{BB962C8B-B14F-4D97-AF65-F5344CB8AC3E}">
        <p14:creationId xmlns:p14="http://schemas.microsoft.com/office/powerpoint/2010/main" val="161163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BBBB32-DC76-FD9C-C9C6-3DAD663A3CA7}"/>
              </a:ext>
            </a:extLst>
          </p:cNvPr>
          <p:cNvSpPr>
            <a:spLocks noGrp="1"/>
          </p:cNvSpPr>
          <p:nvPr>
            <p:ph type="sldNum" sz="quarter" idx="12"/>
          </p:nvPr>
        </p:nvSpPr>
        <p:spPr/>
        <p:txBody>
          <a:bodyPr/>
          <a:lstStyle/>
          <a:p>
            <a:fld id="{D06B1895-5C25-4E87-A445-A9267BAEEB72}" type="slidenum">
              <a:rPr lang="en-US" smtClean="0"/>
              <a:t>12</a:t>
            </a:fld>
            <a:endParaRPr lang="en-US"/>
          </a:p>
        </p:txBody>
      </p:sp>
      <p:sp>
        <p:nvSpPr>
          <p:cNvPr id="5" name="TextBox 4">
            <a:extLst>
              <a:ext uri="{FF2B5EF4-FFF2-40B4-BE49-F238E27FC236}">
                <a16:creationId xmlns:a16="http://schemas.microsoft.com/office/drawing/2014/main" id="{457ACD96-4E26-0CC6-C054-776F684EFB54}"/>
              </a:ext>
            </a:extLst>
          </p:cNvPr>
          <p:cNvSpPr txBox="1"/>
          <p:nvPr/>
        </p:nvSpPr>
        <p:spPr>
          <a:xfrm>
            <a:off x="746579" y="227367"/>
            <a:ext cx="10350500" cy="553998"/>
          </a:xfrm>
          <a:prstGeom prst="rect">
            <a:avLst/>
          </a:prstGeom>
          <a:noFill/>
        </p:spPr>
        <p:txBody>
          <a:bodyPr wrap="square" rtlCol="0">
            <a:spAutoFit/>
          </a:bodyPr>
          <a:lstStyle/>
          <a:p>
            <a:r>
              <a:rPr lang="en-US" sz="3000"/>
              <a:t>Metasurface</a:t>
            </a:r>
            <a:r>
              <a:rPr lang="en-US" sz="3000" b="1"/>
              <a:t> Design Theory</a:t>
            </a:r>
          </a:p>
        </p:txBody>
      </p:sp>
      <p:pic>
        <p:nvPicPr>
          <p:cNvPr id="13" name="Picture 12" descr="A diagram of a diagram of a optical model&#10;&#10;Description automatically generated">
            <a:extLst>
              <a:ext uri="{FF2B5EF4-FFF2-40B4-BE49-F238E27FC236}">
                <a16:creationId xmlns:a16="http://schemas.microsoft.com/office/drawing/2014/main" id="{BEB8955A-19B5-B67F-9E90-832734B81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48" y="1158684"/>
            <a:ext cx="5867895" cy="2270316"/>
          </a:xfrm>
          <a:prstGeom prst="rect">
            <a:avLst/>
          </a:prstGeom>
        </p:spPr>
      </p:pic>
    </p:spTree>
    <p:extLst>
      <p:ext uri="{BB962C8B-B14F-4D97-AF65-F5344CB8AC3E}">
        <p14:creationId xmlns:p14="http://schemas.microsoft.com/office/powerpoint/2010/main" val="1294554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BBBB32-DC76-FD9C-C9C6-3DAD663A3CA7}"/>
              </a:ext>
            </a:extLst>
          </p:cNvPr>
          <p:cNvSpPr>
            <a:spLocks noGrp="1"/>
          </p:cNvSpPr>
          <p:nvPr>
            <p:ph type="sldNum" sz="quarter" idx="12"/>
          </p:nvPr>
        </p:nvSpPr>
        <p:spPr/>
        <p:txBody>
          <a:bodyPr/>
          <a:lstStyle/>
          <a:p>
            <a:fld id="{D06B1895-5C25-4E87-A445-A9267BAEEB72}" type="slidenum">
              <a:rPr lang="en-US" smtClean="0"/>
              <a:t>13</a:t>
            </a:fld>
            <a:endParaRPr lang="en-US"/>
          </a:p>
        </p:txBody>
      </p:sp>
      <p:sp>
        <p:nvSpPr>
          <p:cNvPr id="5" name="TextBox 4">
            <a:extLst>
              <a:ext uri="{FF2B5EF4-FFF2-40B4-BE49-F238E27FC236}">
                <a16:creationId xmlns:a16="http://schemas.microsoft.com/office/drawing/2014/main" id="{457ACD96-4E26-0CC6-C054-776F684EFB54}"/>
              </a:ext>
            </a:extLst>
          </p:cNvPr>
          <p:cNvSpPr txBox="1"/>
          <p:nvPr/>
        </p:nvSpPr>
        <p:spPr>
          <a:xfrm>
            <a:off x="746579" y="227367"/>
            <a:ext cx="10350500" cy="553998"/>
          </a:xfrm>
          <a:prstGeom prst="rect">
            <a:avLst/>
          </a:prstGeom>
          <a:noFill/>
        </p:spPr>
        <p:txBody>
          <a:bodyPr wrap="square" rtlCol="0">
            <a:spAutoFit/>
          </a:bodyPr>
          <a:lstStyle/>
          <a:p>
            <a:r>
              <a:rPr lang="en-US" sz="3000"/>
              <a:t>Metasurface</a:t>
            </a:r>
            <a:r>
              <a:rPr lang="en-US" sz="3000" b="1"/>
              <a:t> Design Theory</a:t>
            </a:r>
          </a:p>
        </p:txBody>
      </p:sp>
      <p:pic>
        <p:nvPicPr>
          <p:cNvPr id="10" name="Picture 9" descr="A diagram of a diagram of a field monitor&#10;&#10;Description automatically generated">
            <a:extLst>
              <a:ext uri="{FF2B5EF4-FFF2-40B4-BE49-F238E27FC236}">
                <a16:creationId xmlns:a16="http://schemas.microsoft.com/office/drawing/2014/main" id="{CF68F563-EF79-A470-45A1-DCA81941F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58" y="3974414"/>
            <a:ext cx="5059371" cy="2197957"/>
          </a:xfrm>
          <a:prstGeom prst="rect">
            <a:avLst/>
          </a:prstGeom>
        </p:spPr>
      </p:pic>
      <p:sp>
        <p:nvSpPr>
          <p:cNvPr id="11" name="TextBox 10">
            <a:extLst>
              <a:ext uri="{FF2B5EF4-FFF2-40B4-BE49-F238E27FC236}">
                <a16:creationId xmlns:a16="http://schemas.microsoft.com/office/drawing/2014/main" id="{FB7C4C5B-9343-407F-B870-28B52B7C6AF4}"/>
              </a:ext>
            </a:extLst>
          </p:cNvPr>
          <p:cNvSpPr txBox="1"/>
          <p:nvPr/>
        </p:nvSpPr>
        <p:spPr>
          <a:xfrm>
            <a:off x="746579" y="6172371"/>
            <a:ext cx="5378449" cy="584775"/>
          </a:xfrm>
          <a:prstGeom prst="rect">
            <a:avLst/>
          </a:prstGeom>
          <a:noFill/>
        </p:spPr>
        <p:txBody>
          <a:bodyPr wrap="square" rtlCol="0">
            <a:spAutoFit/>
          </a:bodyPr>
          <a:lstStyle/>
          <a:p>
            <a:r>
              <a:rPr lang="en-US" sz="1600" dirty="0">
                <a:sym typeface="Wingdings" panose="05000000000000000000" pitchFamily="2" charset="2"/>
              </a:rPr>
              <a:t> (approximation) </a:t>
            </a:r>
            <a:r>
              <a:rPr lang="en-US" sz="1600" dirty="0"/>
              <a:t>Meta-atom as building blocks </a:t>
            </a:r>
          </a:p>
          <a:p>
            <a:r>
              <a:rPr lang="en-US" sz="1600" dirty="0">
                <a:sym typeface="Wingdings" panose="05000000000000000000" pitchFamily="2" charset="2"/>
              </a:rPr>
              <a:t> Build dataset by sweeping &amp; solving Maxwell’s Equations </a:t>
            </a:r>
            <a:endParaRPr lang="en-US" sz="1600" dirty="0"/>
          </a:p>
        </p:txBody>
      </p:sp>
      <p:pic>
        <p:nvPicPr>
          <p:cNvPr id="13" name="Picture 12" descr="A diagram of a diagram of a optical model&#10;&#10;Description automatically generated">
            <a:extLst>
              <a:ext uri="{FF2B5EF4-FFF2-40B4-BE49-F238E27FC236}">
                <a16:creationId xmlns:a16="http://schemas.microsoft.com/office/drawing/2014/main" id="{BEB8955A-19B5-B67F-9E90-832734B81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48" y="1158684"/>
            <a:ext cx="5867895" cy="2270316"/>
          </a:xfrm>
          <a:prstGeom prst="rect">
            <a:avLst/>
          </a:prstGeom>
        </p:spPr>
      </p:pic>
      <p:pic>
        <p:nvPicPr>
          <p:cNvPr id="14" name="Picture 13" descr="A group of colorful squares&#10;&#10;Description automatically generated">
            <a:extLst>
              <a:ext uri="{FF2B5EF4-FFF2-40B4-BE49-F238E27FC236}">
                <a16:creationId xmlns:a16="http://schemas.microsoft.com/office/drawing/2014/main" id="{D193B6A6-9BB2-338E-901C-F49BB13FE5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847" y="1878380"/>
            <a:ext cx="4937705" cy="3820250"/>
          </a:xfrm>
          <a:prstGeom prst="rect">
            <a:avLst/>
          </a:prstGeom>
          <a:solidFill>
            <a:schemeClr val="bg1"/>
          </a:solidFill>
        </p:spPr>
      </p:pic>
      <p:sp>
        <p:nvSpPr>
          <p:cNvPr id="3" name="Rectangle 2">
            <a:extLst>
              <a:ext uri="{FF2B5EF4-FFF2-40B4-BE49-F238E27FC236}">
                <a16:creationId xmlns:a16="http://schemas.microsoft.com/office/drawing/2014/main" id="{BD2B71AD-3A92-A82B-7242-98D2DC4BA42C}"/>
              </a:ext>
            </a:extLst>
          </p:cNvPr>
          <p:cNvSpPr/>
          <p:nvPr/>
        </p:nvSpPr>
        <p:spPr>
          <a:xfrm>
            <a:off x="1765300" y="2717800"/>
            <a:ext cx="88900" cy="88900"/>
          </a:xfrm>
          <a:prstGeom prst="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E5B7C39-B7F3-2011-A944-EF6170F1D689}"/>
              </a:ext>
            </a:extLst>
          </p:cNvPr>
          <p:cNvCxnSpPr>
            <a:stCxn id="3" idx="1"/>
          </p:cNvCxnSpPr>
          <p:nvPr/>
        </p:nvCxnSpPr>
        <p:spPr>
          <a:xfrm flipH="1">
            <a:off x="862458" y="2762250"/>
            <a:ext cx="902842" cy="136525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F789F63-F047-90C2-E476-1EB82F6DBF5E}"/>
              </a:ext>
            </a:extLst>
          </p:cNvPr>
          <p:cNvCxnSpPr>
            <a:stCxn id="3" idx="3"/>
          </p:cNvCxnSpPr>
          <p:nvPr/>
        </p:nvCxnSpPr>
        <p:spPr>
          <a:xfrm>
            <a:off x="1854200" y="2762250"/>
            <a:ext cx="990600" cy="1289051"/>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79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7D7A5B9-E447-B5C9-2E49-62F0296EAFB3}"/>
              </a:ext>
            </a:extLst>
          </p:cNvPr>
          <p:cNvSpPr>
            <a:spLocks noGrp="1"/>
          </p:cNvSpPr>
          <p:nvPr>
            <p:ph type="sldNum" sz="quarter" idx="12"/>
          </p:nvPr>
        </p:nvSpPr>
        <p:spPr/>
        <p:txBody>
          <a:bodyPr/>
          <a:lstStyle/>
          <a:p>
            <a:fld id="{D06B1895-5C25-4E87-A445-A9267BAEEB72}" type="slidenum">
              <a:rPr lang="en-US" smtClean="0"/>
              <a:t>14</a:t>
            </a:fld>
            <a:endParaRPr lang="en-US"/>
          </a:p>
        </p:txBody>
      </p:sp>
      <p:sp>
        <p:nvSpPr>
          <p:cNvPr id="3" name="TextBox 2">
            <a:extLst>
              <a:ext uri="{FF2B5EF4-FFF2-40B4-BE49-F238E27FC236}">
                <a16:creationId xmlns:a16="http://schemas.microsoft.com/office/drawing/2014/main" id="{54A3A3BB-E10C-051C-933B-FB4AC5AACE97}"/>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Optical Model</a:t>
            </a:r>
          </a:p>
        </p:txBody>
      </p:sp>
      <p:sp>
        <p:nvSpPr>
          <p:cNvPr id="7" name="TextBox 6">
            <a:extLst>
              <a:ext uri="{FF2B5EF4-FFF2-40B4-BE49-F238E27FC236}">
                <a16:creationId xmlns:a16="http://schemas.microsoft.com/office/drawing/2014/main" id="{3E1A04A2-D049-DDDC-C7D7-BBD6E3B31DDE}"/>
              </a:ext>
            </a:extLst>
          </p:cNvPr>
          <p:cNvSpPr txBox="1"/>
          <p:nvPr/>
        </p:nvSpPr>
        <p:spPr>
          <a:xfrm>
            <a:off x="746579" y="898427"/>
            <a:ext cx="9877878" cy="646331"/>
          </a:xfrm>
          <a:prstGeom prst="rect">
            <a:avLst/>
          </a:prstGeom>
          <a:noFill/>
        </p:spPr>
        <p:txBody>
          <a:bodyPr wrap="square" rtlCol="0">
            <a:spAutoFit/>
          </a:bodyPr>
          <a:lstStyle/>
          <a:p>
            <a:pPr marL="342900" indent="-342900">
              <a:buAutoNum type="arabicPeriod"/>
            </a:pPr>
            <a:r>
              <a:rPr lang="en-US" dirty="0">
                <a:solidFill>
                  <a:schemeClr val="tx1">
                    <a:lumMod val="65000"/>
                    <a:lumOff val="35000"/>
                  </a:schemeClr>
                </a:solidFill>
              </a:rPr>
              <a:t>Auto-differentiable field solver (RCWA, FDFD)</a:t>
            </a:r>
          </a:p>
          <a:p>
            <a:pPr marL="342900" indent="-342900">
              <a:buAutoNum type="arabicPeriod"/>
            </a:pPr>
            <a:r>
              <a:rPr lang="en-US" dirty="0">
                <a:solidFill>
                  <a:schemeClr val="tx1">
                    <a:lumMod val="95000"/>
                    <a:lumOff val="5000"/>
                  </a:schemeClr>
                </a:solidFill>
              </a:rPr>
              <a:t>Neural Representation</a:t>
            </a:r>
          </a:p>
        </p:txBody>
      </p:sp>
      <p:pic>
        <p:nvPicPr>
          <p:cNvPr id="9" name="Picture 8" descr="A screenshot of a computer screen&#10;&#10;Description automatically generated">
            <a:extLst>
              <a:ext uri="{FF2B5EF4-FFF2-40B4-BE49-F238E27FC236}">
                <a16:creationId xmlns:a16="http://schemas.microsoft.com/office/drawing/2014/main" id="{A2E4B97B-EFC6-A77D-6432-E8CC546B3D5A}"/>
              </a:ext>
            </a:extLst>
          </p:cNvPr>
          <p:cNvPicPr>
            <a:picLocks noChangeAspect="1"/>
          </p:cNvPicPr>
          <p:nvPr/>
        </p:nvPicPr>
        <p:blipFill rotWithShape="1">
          <a:blip r:embed="rId3">
            <a:extLst>
              <a:ext uri="{28A0092B-C50C-407E-A947-70E740481C1C}">
                <a14:useLocalDpi xmlns:a14="http://schemas.microsoft.com/office/drawing/2010/main" val="0"/>
              </a:ext>
            </a:extLst>
          </a:blip>
          <a:srcRect t="21538"/>
          <a:stretch/>
        </p:blipFill>
        <p:spPr>
          <a:xfrm>
            <a:off x="3195462" y="2091018"/>
            <a:ext cx="4195939" cy="4374515"/>
          </a:xfrm>
          <a:prstGeom prst="rect">
            <a:avLst/>
          </a:prstGeom>
        </p:spPr>
      </p:pic>
      <p:pic>
        <p:nvPicPr>
          <p:cNvPr id="10" name="Picture 9" descr="A black background with white dots and lines&#10;&#10;Description automatically generated">
            <a:extLst>
              <a:ext uri="{FF2B5EF4-FFF2-40B4-BE49-F238E27FC236}">
                <a16:creationId xmlns:a16="http://schemas.microsoft.com/office/drawing/2014/main" id="{5B22827F-51CF-6A69-4DE2-537CF3FD91C7}"/>
              </a:ext>
            </a:extLst>
          </p:cNvPr>
          <p:cNvPicPr>
            <a:picLocks noChangeAspect="1"/>
          </p:cNvPicPr>
          <p:nvPr/>
        </p:nvPicPr>
        <p:blipFill rotWithShape="1">
          <a:blip r:embed="rId4">
            <a:extLst>
              <a:ext uri="{28A0092B-C50C-407E-A947-70E740481C1C}">
                <a14:useLocalDpi xmlns:a14="http://schemas.microsoft.com/office/drawing/2010/main" val="0"/>
              </a:ext>
            </a:extLst>
          </a:blip>
          <a:srcRect b="7394"/>
          <a:stretch/>
        </p:blipFill>
        <p:spPr>
          <a:xfrm>
            <a:off x="232057" y="2576241"/>
            <a:ext cx="2756386" cy="1479761"/>
          </a:xfrm>
          <a:prstGeom prst="rect">
            <a:avLst/>
          </a:prstGeom>
        </p:spPr>
      </p:pic>
      <p:pic>
        <p:nvPicPr>
          <p:cNvPr id="20" name="Picture 19" descr="A diagram of a red rectangular object with arrows and a red rectangular object with a red rectangular object with a red rectangular object with a purple rectangular object with a red rectangular object with a purple rectangular object&#10;&#10;Description automatically generated">
            <a:extLst>
              <a:ext uri="{FF2B5EF4-FFF2-40B4-BE49-F238E27FC236}">
                <a16:creationId xmlns:a16="http://schemas.microsoft.com/office/drawing/2014/main" id="{84E0C863-A75D-DF3C-0B9C-42958762E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579" y="4119389"/>
            <a:ext cx="1332232" cy="1479761"/>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8842FCF-5505-D3A3-3608-708C4C77CE91}"/>
                  </a:ext>
                </a:extLst>
              </p:cNvPr>
              <p:cNvSpPr txBox="1"/>
              <p:nvPr/>
            </p:nvSpPr>
            <p:spPr>
              <a:xfrm>
                <a:off x="200628" y="5724496"/>
                <a:ext cx="3101716" cy="741037"/>
              </a:xfrm>
              <a:prstGeom prst="rect">
                <a:avLst/>
              </a:prstGeom>
              <a:noFill/>
            </p:spPr>
            <p:txBody>
              <a:bodyPr wrap="square" rtlCol="0">
                <a:spAutoFit/>
              </a:bodyPr>
              <a:lstStyle/>
              <a:p>
                <a:r>
                  <a:rPr lang="en-US" sz="1400" dirty="0"/>
                  <a:t>MLP requires a factor of at least x</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oMath>
                </a14:m>
                <a:r>
                  <a:rPr lang="en-US" sz="1400" dirty="0"/>
                  <a:t> fewer FLOPS per cell evaluation</a:t>
                </a:r>
              </a:p>
              <a:p>
                <a:r>
                  <a:rPr lang="en-US" sz="1400" dirty="0"/>
                  <a:t>vs our auto-differentiable field solver</a:t>
                </a:r>
              </a:p>
            </p:txBody>
          </p:sp>
        </mc:Choice>
        <mc:Fallback xmlns="">
          <p:sp>
            <p:nvSpPr>
              <p:cNvPr id="21" name="TextBox 20">
                <a:extLst>
                  <a:ext uri="{FF2B5EF4-FFF2-40B4-BE49-F238E27FC236}">
                    <a16:creationId xmlns:a16="http://schemas.microsoft.com/office/drawing/2014/main" id="{98842FCF-5505-D3A3-3608-708C4C77CE91}"/>
                  </a:ext>
                </a:extLst>
              </p:cNvPr>
              <p:cNvSpPr txBox="1">
                <a:spLocks noRot="1" noChangeAspect="1" noMove="1" noResize="1" noEditPoints="1" noAdjustHandles="1" noChangeArrowheads="1" noChangeShapeType="1" noTextEdit="1"/>
              </p:cNvSpPr>
              <p:nvPr/>
            </p:nvSpPr>
            <p:spPr>
              <a:xfrm>
                <a:off x="200628" y="5724496"/>
                <a:ext cx="3101716" cy="741037"/>
              </a:xfrm>
              <a:prstGeom prst="rect">
                <a:avLst/>
              </a:prstGeom>
              <a:blipFill>
                <a:blip r:embed="rId7"/>
                <a:stretch>
                  <a:fillRect l="-589" t="-820" b="-737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CA73D2D7-6B3E-FE2C-DC05-2AF30DA0FB1B}"/>
              </a:ext>
            </a:extLst>
          </p:cNvPr>
          <p:cNvSpPr/>
          <p:nvPr/>
        </p:nvSpPr>
        <p:spPr>
          <a:xfrm>
            <a:off x="3195462" y="2091018"/>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D05518-7B6E-0D92-C98A-36A8307AC96C}"/>
              </a:ext>
            </a:extLst>
          </p:cNvPr>
          <p:cNvSpPr/>
          <p:nvPr/>
        </p:nvSpPr>
        <p:spPr>
          <a:xfrm>
            <a:off x="3180132" y="4056002"/>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4B0F2A-82DC-05E6-9D7D-49141D67F9F5}"/>
              </a:ext>
            </a:extLst>
          </p:cNvPr>
          <p:cNvSpPr/>
          <p:nvPr/>
        </p:nvSpPr>
        <p:spPr>
          <a:xfrm>
            <a:off x="7774483" y="504366"/>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9E31C4-3ACF-1A2F-6F56-54A58B88717B}"/>
              </a:ext>
            </a:extLst>
          </p:cNvPr>
          <p:cNvSpPr/>
          <p:nvPr/>
        </p:nvSpPr>
        <p:spPr>
          <a:xfrm>
            <a:off x="7774483" y="2689637"/>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E94BD4-F16A-ECAE-FA17-4905A03B7076}"/>
              </a:ext>
            </a:extLst>
          </p:cNvPr>
          <p:cNvSpPr/>
          <p:nvPr/>
        </p:nvSpPr>
        <p:spPr>
          <a:xfrm>
            <a:off x="7846843" y="4486390"/>
            <a:ext cx="186579" cy="152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714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7D7A5B9-E447-B5C9-2E49-62F0296EAFB3}"/>
              </a:ext>
            </a:extLst>
          </p:cNvPr>
          <p:cNvSpPr>
            <a:spLocks noGrp="1"/>
          </p:cNvSpPr>
          <p:nvPr>
            <p:ph type="sldNum" sz="quarter" idx="12"/>
          </p:nvPr>
        </p:nvSpPr>
        <p:spPr/>
        <p:txBody>
          <a:bodyPr/>
          <a:lstStyle/>
          <a:p>
            <a:fld id="{D06B1895-5C25-4E87-A445-A9267BAEEB72}" type="slidenum">
              <a:rPr lang="en-US" smtClean="0"/>
              <a:t>15</a:t>
            </a:fld>
            <a:endParaRPr lang="en-US"/>
          </a:p>
        </p:txBody>
      </p:sp>
      <p:sp>
        <p:nvSpPr>
          <p:cNvPr id="3" name="TextBox 2">
            <a:extLst>
              <a:ext uri="{FF2B5EF4-FFF2-40B4-BE49-F238E27FC236}">
                <a16:creationId xmlns:a16="http://schemas.microsoft.com/office/drawing/2014/main" id="{54A3A3BB-E10C-051C-933B-FB4AC5AACE97}"/>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Optical Model</a:t>
            </a:r>
          </a:p>
        </p:txBody>
      </p:sp>
      <p:sp>
        <p:nvSpPr>
          <p:cNvPr id="7" name="TextBox 6">
            <a:extLst>
              <a:ext uri="{FF2B5EF4-FFF2-40B4-BE49-F238E27FC236}">
                <a16:creationId xmlns:a16="http://schemas.microsoft.com/office/drawing/2014/main" id="{3E1A04A2-D049-DDDC-C7D7-BBD6E3B31DDE}"/>
              </a:ext>
            </a:extLst>
          </p:cNvPr>
          <p:cNvSpPr txBox="1"/>
          <p:nvPr/>
        </p:nvSpPr>
        <p:spPr>
          <a:xfrm>
            <a:off x="746579" y="898427"/>
            <a:ext cx="9877878" cy="646331"/>
          </a:xfrm>
          <a:prstGeom prst="rect">
            <a:avLst/>
          </a:prstGeom>
          <a:noFill/>
        </p:spPr>
        <p:txBody>
          <a:bodyPr wrap="square" rtlCol="0">
            <a:spAutoFit/>
          </a:bodyPr>
          <a:lstStyle/>
          <a:p>
            <a:pPr marL="342900" indent="-342900">
              <a:buAutoNum type="arabicPeriod"/>
            </a:pPr>
            <a:r>
              <a:rPr lang="en-US" dirty="0">
                <a:solidFill>
                  <a:schemeClr val="tx1">
                    <a:lumMod val="65000"/>
                    <a:lumOff val="35000"/>
                  </a:schemeClr>
                </a:solidFill>
              </a:rPr>
              <a:t>Auto-differentiable field solver (RCWA, FDFD)</a:t>
            </a:r>
          </a:p>
          <a:p>
            <a:pPr marL="342900" indent="-342900">
              <a:buAutoNum type="arabicPeriod"/>
            </a:pPr>
            <a:r>
              <a:rPr lang="en-US" dirty="0">
                <a:solidFill>
                  <a:schemeClr val="tx1">
                    <a:lumMod val="95000"/>
                    <a:lumOff val="5000"/>
                  </a:schemeClr>
                </a:solidFill>
              </a:rPr>
              <a:t>Neural Representation</a:t>
            </a:r>
          </a:p>
        </p:txBody>
      </p:sp>
      <p:pic>
        <p:nvPicPr>
          <p:cNvPr id="9" name="Picture 8" descr="A screenshot of a computer screen&#10;&#10;Description automatically generated">
            <a:extLst>
              <a:ext uri="{FF2B5EF4-FFF2-40B4-BE49-F238E27FC236}">
                <a16:creationId xmlns:a16="http://schemas.microsoft.com/office/drawing/2014/main" id="{A2E4B97B-EFC6-A77D-6432-E8CC546B3D5A}"/>
              </a:ext>
            </a:extLst>
          </p:cNvPr>
          <p:cNvPicPr>
            <a:picLocks noChangeAspect="1"/>
          </p:cNvPicPr>
          <p:nvPr/>
        </p:nvPicPr>
        <p:blipFill rotWithShape="1">
          <a:blip r:embed="rId3">
            <a:extLst>
              <a:ext uri="{28A0092B-C50C-407E-A947-70E740481C1C}">
                <a14:useLocalDpi xmlns:a14="http://schemas.microsoft.com/office/drawing/2010/main" val="0"/>
              </a:ext>
            </a:extLst>
          </a:blip>
          <a:srcRect t="21538"/>
          <a:stretch/>
        </p:blipFill>
        <p:spPr>
          <a:xfrm>
            <a:off x="3195462" y="2091018"/>
            <a:ext cx="4195939" cy="4374515"/>
          </a:xfrm>
          <a:prstGeom prst="rect">
            <a:avLst/>
          </a:prstGeom>
        </p:spPr>
      </p:pic>
      <p:pic>
        <p:nvPicPr>
          <p:cNvPr id="10" name="Picture 9" descr="A black background with white dots and lines&#10;&#10;Description automatically generated">
            <a:extLst>
              <a:ext uri="{FF2B5EF4-FFF2-40B4-BE49-F238E27FC236}">
                <a16:creationId xmlns:a16="http://schemas.microsoft.com/office/drawing/2014/main" id="{5B22827F-51CF-6A69-4DE2-537CF3FD91C7}"/>
              </a:ext>
            </a:extLst>
          </p:cNvPr>
          <p:cNvPicPr>
            <a:picLocks noChangeAspect="1"/>
          </p:cNvPicPr>
          <p:nvPr/>
        </p:nvPicPr>
        <p:blipFill rotWithShape="1">
          <a:blip r:embed="rId4">
            <a:extLst>
              <a:ext uri="{28A0092B-C50C-407E-A947-70E740481C1C}">
                <a14:useLocalDpi xmlns:a14="http://schemas.microsoft.com/office/drawing/2010/main" val="0"/>
              </a:ext>
            </a:extLst>
          </a:blip>
          <a:srcRect b="7394"/>
          <a:stretch/>
        </p:blipFill>
        <p:spPr>
          <a:xfrm>
            <a:off x="232057" y="2576241"/>
            <a:ext cx="2756386" cy="1479761"/>
          </a:xfrm>
          <a:prstGeom prst="rect">
            <a:avLst/>
          </a:prstGeom>
        </p:spPr>
      </p:pic>
      <p:pic>
        <p:nvPicPr>
          <p:cNvPr id="13" name="Picture 12" descr="A screenshot of a computer generated image&#10;&#10;Description automatically generated">
            <a:extLst>
              <a:ext uri="{FF2B5EF4-FFF2-40B4-BE49-F238E27FC236}">
                <a16:creationId xmlns:a16="http://schemas.microsoft.com/office/drawing/2014/main" id="{03D4BA76-1ECE-4B52-CE4E-9F77F6AA0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695" y="613961"/>
            <a:ext cx="3457105" cy="5851572"/>
          </a:xfrm>
          <a:prstGeom prst="rect">
            <a:avLst/>
          </a:prstGeom>
        </p:spPr>
      </p:pic>
      <p:pic>
        <p:nvPicPr>
          <p:cNvPr id="20" name="Picture 19" descr="A diagram of a red rectangular object with arrows and a red rectangular object with a red rectangular object with a red rectangular object with a purple rectangular object with a red rectangular object with a purple rectangular object&#10;&#10;Description automatically generated">
            <a:extLst>
              <a:ext uri="{FF2B5EF4-FFF2-40B4-BE49-F238E27FC236}">
                <a16:creationId xmlns:a16="http://schemas.microsoft.com/office/drawing/2014/main" id="{84E0C863-A75D-DF3C-0B9C-42958762E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79" y="4119389"/>
            <a:ext cx="1332232" cy="1479761"/>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8842FCF-5505-D3A3-3608-708C4C77CE91}"/>
                  </a:ext>
                </a:extLst>
              </p:cNvPr>
              <p:cNvSpPr txBox="1"/>
              <p:nvPr/>
            </p:nvSpPr>
            <p:spPr>
              <a:xfrm>
                <a:off x="200628" y="5724496"/>
                <a:ext cx="3101716" cy="741037"/>
              </a:xfrm>
              <a:prstGeom prst="rect">
                <a:avLst/>
              </a:prstGeom>
              <a:noFill/>
            </p:spPr>
            <p:txBody>
              <a:bodyPr wrap="square" rtlCol="0">
                <a:spAutoFit/>
              </a:bodyPr>
              <a:lstStyle/>
              <a:p>
                <a:r>
                  <a:rPr lang="en-US" sz="1400" dirty="0"/>
                  <a:t>MLP requires a factor of at least x</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oMath>
                </a14:m>
                <a:r>
                  <a:rPr lang="en-US" sz="1400" dirty="0"/>
                  <a:t> fewer FLOPS per cell evaluation</a:t>
                </a:r>
              </a:p>
              <a:p>
                <a:r>
                  <a:rPr lang="en-US" sz="1400" dirty="0"/>
                  <a:t>vs our auto-differentiable field solver</a:t>
                </a:r>
              </a:p>
            </p:txBody>
          </p:sp>
        </mc:Choice>
        <mc:Fallback xmlns="">
          <p:sp>
            <p:nvSpPr>
              <p:cNvPr id="21" name="TextBox 20">
                <a:extLst>
                  <a:ext uri="{FF2B5EF4-FFF2-40B4-BE49-F238E27FC236}">
                    <a16:creationId xmlns:a16="http://schemas.microsoft.com/office/drawing/2014/main" id="{98842FCF-5505-D3A3-3608-708C4C77CE91}"/>
                  </a:ext>
                </a:extLst>
              </p:cNvPr>
              <p:cNvSpPr txBox="1">
                <a:spLocks noRot="1" noChangeAspect="1" noMove="1" noResize="1" noEditPoints="1" noAdjustHandles="1" noChangeArrowheads="1" noChangeShapeType="1" noTextEdit="1"/>
              </p:cNvSpPr>
              <p:nvPr/>
            </p:nvSpPr>
            <p:spPr>
              <a:xfrm>
                <a:off x="200628" y="5724496"/>
                <a:ext cx="3101716" cy="741037"/>
              </a:xfrm>
              <a:prstGeom prst="rect">
                <a:avLst/>
              </a:prstGeom>
              <a:blipFill>
                <a:blip r:embed="rId7"/>
                <a:stretch>
                  <a:fillRect l="-589" t="-820" b="-737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CA73D2D7-6B3E-FE2C-DC05-2AF30DA0FB1B}"/>
              </a:ext>
            </a:extLst>
          </p:cNvPr>
          <p:cNvSpPr/>
          <p:nvPr/>
        </p:nvSpPr>
        <p:spPr>
          <a:xfrm>
            <a:off x="3195462" y="2091018"/>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D05518-7B6E-0D92-C98A-36A8307AC96C}"/>
              </a:ext>
            </a:extLst>
          </p:cNvPr>
          <p:cNvSpPr/>
          <p:nvPr/>
        </p:nvSpPr>
        <p:spPr>
          <a:xfrm>
            <a:off x="3180132" y="4056002"/>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4B0F2A-82DC-05E6-9D7D-49141D67F9F5}"/>
              </a:ext>
            </a:extLst>
          </p:cNvPr>
          <p:cNvSpPr/>
          <p:nvPr/>
        </p:nvSpPr>
        <p:spPr>
          <a:xfrm>
            <a:off x="7774483" y="504366"/>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9E31C4-3ACF-1A2F-6F56-54A58B88717B}"/>
              </a:ext>
            </a:extLst>
          </p:cNvPr>
          <p:cNvSpPr/>
          <p:nvPr/>
        </p:nvSpPr>
        <p:spPr>
          <a:xfrm>
            <a:off x="7774483" y="2689637"/>
            <a:ext cx="244424" cy="274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E94BD4-F16A-ECAE-FA17-4905A03B7076}"/>
              </a:ext>
            </a:extLst>
          </p:cNvPr>
          <p:cNvSpPr/>
          <p:nvPr/>
        </p:nvSpPr>
        <p:spPr>
          <a:xfrm>
            <a:off x="7846843" y="4486390"/>
            <a:ext cx="186579" cy="152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609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77EF9B2E-487A-C034-34A1-34E27C4F35A7}"/>
              </a:ext>
            </a:extLst>
          </p:cNvPr>
          <p:cNvSpPr>
            <a:spLocks noGrp="1"/>
          </p:cNvSpPr>
          <p:nvPr>
            <p:ph type="sldNum" sz="quarter" idx="12"/>
          </p:nvPr>
        </p:nvSpPr>
        <p:spPr/>
        <p:txBody>
          <a:bodyPr/>
          <a:lstStyle/>
          <a:p>
            <a:fld id="{D06B1895-5C25-4E87-A445-A9267BAEEB72}" type="slidenum">
              <a:rPr lang="en-US" smtClean="0"/>
              <a:t>16</a:t>
            </a:fld>
            <a:endParaRPr lang="en-US"/>
          </a:p>
        </p:txBody>
      </p:sp>
      <p:sp>
        <p:nvSpPr>
          <p:cNvPr id="2" name="TextBox 1">
            <a:extLst>
              <a:ext uri="{FF2B5EF4-FFF2-40B4-BE49-F238E27FC236}">
                <a16:creationId xmlns:a16="http://schemas.microsoft.com/office/drawing/2014/main" id="{F6B944B0-6205-CD0F-3D7A-995AED519AEA}"/>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Optical Model</a:t>
            </a:r>
          </a:p>
        </p:txBody>
      </p:sp>
      <p:sp>
        <p:nvSpPr>
          <p:cNvPr id="3" name="Rectangle: Rounded Corners 2">
            <a:extLst>
              <a:ext uri="{FF2B5EF4-FFF2-40B4-BE49-F238E27FC236}">
                <a16:creationId xmlns:a16="http://schemas.microsoft.com/office/drawing/2014/main" id="{7A75E169-0711-E348-0210-ED3AA5ED65C7}"/>
              </a:ext>
            </a:extLst>
          </p:cNvPr>
          <p:cNvSpPr/>
          <p:nvPr/>
        </p:nvSpPr>
        <p:spPr>
          <a:xfrm>
            <a:off x="5181995" y="1411828"/>
            <a:ext cx="1291772" cy="836673"/>
          </a:xfrm>
          <a:prstGeom prst="roundRect">
            <a:avLst/>
          </a:prstGeom>
          <a:solidFill>
            <a:schemeClr val="tx2">
              <a:lumMod val="10000"/>
              <a:lumOff val="90000"/>
            </a:schemeClr>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7CD3B3-656D-9864-BF20-BAAF23BC7B9C}"/>
              </a:ext>
            </a:extLst>
          </p:cNvPr>
          <p:cNvSpPr txBox="1"/>
          <p:nvPr/>
        </p:nvSpPr>
        <p:spPr>
          <a:xfrm>
            <a:off x="5422714" y="1080643"/>
            <a:ext cx="822661" cy="338554"/>
          </a:xfrm>
          <a:prstGeom prst="rect">
            <a:avLst/>
          </a:prstGeom>
          <a:noFill/>
        </p:spPr>
        <p:txBody>
          <a:bodyPr wrap="none" rtlCol="0">
            <a:spAutoFit/>
          </a:bodyPr>
          <a:lstStyle/>
          <a:p>
            <a:r>
              <a:rPr lang="en-US" sz="1600"/>
              <a:t>Render</a:t>
            </a:r>
          </a:p>
        </p:txBody>
      </p:sp>
      <p:sp>
        <p:nvSpPr>
          <p:cNvPr id="5" name="TextBox 4">
            <a:extLst>
              <a:ext uri="{FF2B5EF4-FFF2-40B4-BE49-F238E27FC236}">
                <a16:creationId xmlns:a16="http://schemas.microsoft.com/office/drawing/2014/main" id="{77B709EC-AAC8-D863-8AD3-1CE0E32073E1}"/>
              </a:ext>
            </a:extLst>
          </p:cNvPr>
          <p:cNvSpPr txBox="1"/>
          <p:nvPr/>
        </p:nvSpPr>
        <p:spPr>
          <a:xfrm>
            <a:off x="5035879" y="1586989"/>
            <a:ext cx="1553029" cy="523220"/>
          </a:xfrm>
          <a:prstGeom prst="rect">
            <a:avLst/>
          </a:prstGeom>
          <a:noFill/>
        </p:spPr>
        <p:txBody>
          <a:bodyPr wrap="square" rtlCol="0">
            <a:spAutoFit/>
          </a:bodyPr>
          <a:lstStyle/>
          <a:p>
            <a:pPr algn="ctr"/>
            <a:r>
              <a:rPr lang="en-US" sz="1400"/>
              <a:t>Lens </a:t>
            </a:r>
          </a:p>
          <a:p>
            <a:pPr algn="ctr"/>
            <a:r>
              <a:rPr lang="en-US" sz="1400"/>
              <a:t>parameters </a:t>
            </a:r>
          </a:p>
        </p:txBody>
      </p:sp>
      <p:pic>
        <p:nvPicPr>
          <p:cNvPr id="6" name="Picture 5" descr="A group of images of different colors&#10;&#10;Description automatically generated">
            <a:extLst>
              <a:ext uri="{FF2B5EF4-FFF2-40B4-BE49-F238E27FC236}">
                <a16:creationId xmlns:a16="http://schemas.microsoft.com/office/drawing/2014/main" id="{C1C1C4DB-262B-64E2-FFD8-BDA8A5DDD3A5}"/>
              </a:ext>
            </a:extLst>
          </p:cNvPr>
          <p:cNvPicPr>
            <a:picLocks noChangeAspect="1"/>
          </p:cNvPicPr>
          <p:nvPr/>
        </p:nvPicPr>
        <p:blipFill rotWithShape="1">
          <a:blip r:embed="rId3">
            <a:extLst>
              <a:ext uri="{28A0092B-C50C-407E-A947-70E740481C1C}">
                <a14:useLocalDpi xmlns:a14="http://schemas.microsoft.com/office/drawing/2010/main" val="0"/>
              </a:ext>
            </a:extLst>
          </a:blip>
          <a:srcRect t="3533" r="83879" b="74844"/>
          <a:stretch/>
        </p:blipFill>
        <p:spPr>
          <a:xfrm>
            <a:off x="3853056" y="1413319"/>
            <a:ext cx="1016312" cy="927435"/>
          </a:xfrm>
          <a:prstGeom prst="rect">
            <a:avLst/>
          </a:prstGeom>
        </p:spPr>
      </p:pic>
      <p:pic>
        <p:nvPicPr>
          <p:cNvPr id="7" name="Picture 6" descr="A black and white image of a person sitting on a couch&#10;&#10;Description automatically generated">
            <a:extLst>
              <a:ext uri="{FF2B5EF4-FFF2-40B4-BE49-F238E27FC236}">
                <a16:creationId xmlns:a16="http://schemas.microsoft.com/office/drawing/2014/main" id="{AE414812-2F46-D0C8-F247-975EE05CF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057" y="997106"/>
            <a:ext cx="1714501" cy="1714501"/>
          </a:xfrm>
          <a:prstGeom prst="rect">
            <a:avLst/>
          </a:prstGeom>
        </p:spPr>
      </p:pic>
      <p:sp>
        <p:nvSpPr>
          <p:cNvPr id="8" name="TextBox 7">
            <a:extLst>
              <a:ext uri="{FF2B5EF4-FFF2-40B4-BE49-F238E27FC236}">
                <a16:creationId xmlns:a16="http://schemas.microsoft.com/office/drawing/2014/main" id="{10D63EF9-B149-5013-5F47-D8C773B932C9}"/>
              </a:ext>
            </a:extLst>
          </p:cNvPr>
          <p:cNvSpPr txBox="1"/>
          <p:nvPr/>
        </p:nvSpPr>
        <p:spPr>
          <a:xfrm>
            <a:off x="6886107" y="1147720"/>
            <a:ext cx="2239315" cy="276999"/>
          </a:xfrm>
          <a:prstGeom prst="rect">
            <a:avLst/>
          </a:prstGeom>
          <a:noFill/>
        </p:spPr>
        <p:txBody>
          <a:bodyPr wrap="square" rtlCol="0">
            <a:spAutoFit/>
          </a:bodyPr>
          <a:lstStyle/>
          <a:p>
            <a:r>
              <a:rPr lang="en-US" sz="1200"/>
              <a:t>Measurement</a:t>
            </a:r>
          </a:p>
        </p:txBody>
      </p:sp>
      <p:sp>
        <p:nvSpPr>
          <p:cNvPr id="9" name="Arrow: Right 8">
            <a:extLst>
              <a:ext uri="{FF2B5EF4-FFF2-40B4-BE49-F238E27FC236}">
                <a16:creationId xmlns:a16="http://schemas.microsoft.com/office/drawing/2014/main" id="{4D8A2DC1-71D4-1C4E-5E60-78BF9D83301B}"/>
              </a:ext>
            </a:extLst>
          </p:cNvPr>
          <p:cNvSpPr/>
          <p:nvPr/>
        </p:nvSpPr>
        <p:spPr>
          <a:xfrm>
            <a:off x="4903736" y="1793085"/>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ck&#10;&#10;Description automatically generated">
            <a:extLst>
              <a:ext uri="{FF2B5EF4-FFF2-40B4-BE49-F238E27FC236}">
                <a16:creationId xmlns:a16="http://schemas.microsoft.com/office/drawing/2014/main" id="{511CBD3A-EC62-C009-C559-D32657DFC7E4}"/>
              </a:ext>
            </a:extLst>
          </p:cNvPr>
          <p:cNvPicPr>
            <a:picLocks noChangeAspect="1"/>
          </p:cNvPicPr>
          <p:nvPr/>
        </p:nvPicPr>
        <p:blipFill rotWithShape="1">
          <a:blip r:embed="rId5">
            <a:extLst>
              <a:ext uri="{28A0092B-C50C-407E-A947-70E740481C1C}">
                <a14:useLocalDpi xmlns:a14="http://schemas.microsoft.com/office/drawing/2010/main" val="0"/>
              </a:ext>
            </a:extLst>
          </a:blip>
          <a:srcRect l="14290" t="13420" r="16507" b="15767"/>
          <a:stretch/>
        </p:blipFill>
        <p:spPr>
          <a:xfrm>
            <a:off x="6116772" y="1493771"/>
            <a:ext cx="228999" cy="234324"/>
          </a:xfrm>
          <a:prstGeom prst="rect">
            <a:avLst/>
          </a:prstGeom>
        </p:spPr>
      </p:pic>
      <p:sp>
        <p:nvSpPr>
          <p:cNvPr id="11" name="Arrow: Right 10">
            <a:extLst>
              <a:ext uri="{FF2B5EF4-FFF2-40B4-BE49-F238E27FC236}">
                <a16:creationId xmlns:a16="http://schemas.microsoft.com/office/drawing/2014/main" id="{ED87067B-4E40-5CF7-1F33-9E0AC047CC6B}"/>
              </a:ext>
            </a:extLst>
          </p:cNvPr>
          <p:cNvSpPr/>
          <p:nvPr/>
        </p:nvSpPr>
        <p:spPr>
          <a:xfrm>
            <a:off x="6640801" y="1793085"/>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009FB1B-45F3-F2A2-CE6A-5EF819AC54D7}"/>
              </a:ext>
            </a:extLst>
          </p:cNvPr>
          <p:cNvCxnSpPr>
            <a:cxnSpLocks/>
            <a:stCxn id="3" idx="2"/>
          </p:cNvCxnSpPr>
          <p:nvPr/>
        </p:nvCxnSpPr>
        <p:spPr>
          <a:xfrm flipH="1">
            <a:off x="4701540" y="2248501"/>
            <a:ext cx="1126341" cy="5404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BD54AB3-2C0A-8704-1964-17E62CB619EA}"/>
              </a:ext>
            </a:extLst>
          </p:cNvPr>
          <p:cNvCxnSpPr>
            <a:cxnSpLocks/>
            <a:stCxn id="3" idx="2"/>
          </p:cNvCxnSpPr>
          <p:nvPr/>
        </p:nvCxnSpPr>
        <p:spPr>
          <a:xfrm>
            <a:off x="5827881" y="2248501"/>
            <a:ext cx="1121559" cy="589883"/>
          </a:xfrm>
          <a:prstGeom prst="line">
            <a:avLst/>
          </a:prstGeom>
        </p:spPr>
        <p:style>
          <a:lnRef idx="2">
            <a:schemeClr val="accent1"/>
          </a:lnRef>
          <a:fillRef idx="0">
            <a:schemeClr val="accent1"/>
          </a:fillRef>
          <a:effectRef idx="1">
            <a:schemeClr val="accent1"/>
          </a:effectRef>
          <a:fontRef idx="minor">
            <a:schemeClr val="tx1"/>
          </a:fontRef>
        </p:style>
      </p:cxnSp>
      <p:pic>
        <p:nvPicPr>
          <p:cNvPr id="31" name="Picture 30" descr="A screenshot of a computer&#10;&#10;Description automatically generated">
            <a:extLst>
              <a:ext uri="{FF2B5EF4-FFF2-40B4-BE49-F238E27FC236}">
                <a16:creationId xmlns:a16="http://schemas.microsoft.com/office/drawing/2014/main" id="{F919F394-F42C-E460-062F-FCD65A715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0378" y="2739815"/>
            <a:ext cx="7948322" cy="3232335"/>
          </a:xfrm>
          <a:prstGeom prst="rect">
            <a:avLst/>
          </a:prstGeom>
        </p:spPr>
      </p:pic>
      <p:sp>
        <p:nvSpPr>
          <p:cNvPr id="12" name="TextBox 11">
            <a:extLst>
              <a:ext uri="{FF2B5EF4-FFF2-40B4-BE49-F238E27FC236}">
                <a16:creationId xmlns:a16="http://schemas.microsoft.com/office/drawing/2014/main" id="{06B8BCA4-356A-71F7-9648-E2767C4AF95B}"/>
              </a:ext>
            </a:extLst>
          </p:cNvPr>
          <p:cNvSpPr txBox="1"/>
          <p:nvPr/>
        </p:nvSpPr>
        <p:spPr>
          <a:xfrm>
            <a:off x="3986786" y="1180426"/>
            <a:ext cx="599844" cy="276999"/>
          </a:xfrm>
          <a:prstGeom prst="rect">
            <a:avLst/>
          </a:prstGeom>
          <a:noFill/>
        </p:spPr>
        <p:txBody>
          <a:bodyPr wrap="none" rtlCol="0">
            <a:spAutoFit/>
          </a:bodyPr>
          <a:lstStyle/>
          <a:p>
            <a:r>
              <a:rPr lang="en-US" sz="1200"/>
              <a:t>Scene</a:t>
            </a:r>
          </a:p>
        </p:txBody>
      </p:sp>
    </p:spTree>
    <p:extLst>
      <p:ext uri="{BB962C8B-B14F-4D97-AF65-F5344CB8AC3E}">
        <p14:creationId xmlns:p14="http://schemas.microsoft.com/office/powerpoint/2010/main" val="3074337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77EF9B2E-487A-C034-34A1-34E27C4F35A7}"/>
              </a:ext>
            </a:extLst>
          </p:cNvPr>
          <p:cNvSpPr>
            <a:spLocks noGrp="1"/>
          </p:cNvSpPr>
          <p:nvPr>
            <p:ph type="sldNum" sz="quarter" idx="12"/>
          </p:nvPr>
        </p:nvSpPr>
        <p:spPr/>
        <p:txBody>
          <a:bodyPr/>
          <a:lstStyle/>
          <a:p>
            <a:fld id="{D06B1895-5C25-4E87-A445-A9267BAEEB72}" type="slidenum">
              <a:rPr lang="en-US" smtClean="0"/>
              <a:t>17</a:t>
            </a:fld>
            <a:endParaRPr lang="en-US"/>
          </a:p>
        </p:txBody>
      </p:sp>
      <p:sp>
        <p:nvSpPr>
          <p:cNvPr id="2" name="TextBox 1">
            <a:extLst>
              <a:ext uri="{FF2B5EF4-FFF2-40B4-BE49-F238E27FC236}">
                <a16:creationId xmlns:a16="http://schemas.microsoft.com/office/drawing/2014/main" id="{F6B944B0-6205-CD0F-3D7A-995AED519AEA}"/>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Optical Model</a:t>
            </a:r>
          </a:p>
        </p:txBody>
      </p:sp>
      <p:pic>
        <p:nvPicPr>
          <p:cNvPr id="13" name="Picture 12" descr="A close-up of a sign&#10;&#10;Description automatically generated">
            <a:extLst>
              <a:ext uri="{FF2B5EF4-FFF2-40B4-BE49-F238E27FC236}">
                <a16:creationId xmlns:a16="http://schemas.microsoft.com/office/drawing/2014/main" id="{46D9D2A2-1C32-B759-D3D9-93EE5D98D215}"/>
              </a:ext>
            </a:extLst>
          </p:cNvPr>
          <p:cNvPicPr>
            <a:picLocks noChangeAspect="1"/>
          </p:cNvPicPr>
          <p:nvPr/>
        </p:nvPicPr>
        <p:blipFill rotWithShape="1">
          <a:blip r:embed="rId3">
            <a:extLst>
              <a:ext uri="{28A0092B-C50C-407E-A947-70E740481C1C}">
                <a14:useLocalDpi xmlns:a14="http://schemas.microsoft.com/office/drawing/2010/main" val="0"/>
              </a:ext>
            </a:extLst>
          </a:blip>
          <a:srcRect l="13106" t="20578" r="62763" b="8316"/>
          <a:stretch/>
        </p:blipFill>
        <p:spPr>
          <a:xfrm>
            <a:off x="959398" y="4564557"/>
            <a:ext cx="1529498" cy="1832868"/>
          </a:xfrm>
          <a:prstGeom prst="rect">
            <a:avLst/>
          </a:prstGeom>
        </p:spPr>
      </p:pic>
      <p:pic>
        <p:nvPicPr>
          <p:cNvPr id="14" name="Picture 13" descr="A black background with white dots and lines&#10;&#10;Description automatically generated">
            <a:extLst>
              <a:ext uri="{FF2B5EF4-FFF2-40B4-BE49-F238E27FC236}">
                <a16:creationId xmlns:a16="http://schemas.microsoft.com/office/drawing/2014/main" id="{07874424-6253-068B-7905-ABAC6B35FB6A}"/>
              </a:ext>
            </a:extLst>
          </p:cNvPr>
          <p:cNvPicPr>
            <a:picLocks noChangeAspect="1"/>
          </p:cNvPicPr>
          <p:nvPr/>
        </p:nvPicPr>
        <p:blipFill rotWithShape="1">
          <a:blip r:embed="rId4">
            <a:extLst>
              <a:ext uri="{28A0092B-C50C-407E-A947-70E740481C1C}">
                <a14:useLocalDpi xmlns:a14="http://schemas.microsoft.com/office/drawing/2010/main" val="0"/>
              </a:ext>
            </a:extLst>
          </a:blip>
          <a:srcRect b="7394"/>
          <a:stretch/>
        </p:blipFill>
        <p:spPr>
          <a:xfrm>
            <a:off x="685469" y="3099320"/>
            <a:ext cx="2219043" cy="1191289"/>
          </a:xfrm>
          <a:prstGeom prst="rect">
            <a:avLst/>
          </a:prstGeom>
        </p:spPr>
      </p:pic>
      <p:pic>
        <p:nvPicPr>
          <p:cNvPr id="15" name="Picture 14" descr="A diagram of a red rectangular object with arrows and a red rectangular object with a red rectangular object with a red rectangular object with a purple rectangular object with a red rectangular object with a purple rectangular object&#10;&#10;Description automatically generated">
            <a:extLst>
              <a:ext uri="{FF2B5EF4-FFF2-40B4-BE49-F238E27FC236}">
                <a16:creationId xmlns:a16="http://schemas.microsoft.com/office/drawing/2014/main" id="{76EAA7C4-1534-F98E-B61B-E39917EBE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53" y="1724684"/>
            <a:ext cx="1237588" cy="1374636"/>
          </a:xfrm>
          <a:prstGeom prst="rect">
            <a:avLst/>
          </a:prstGeom>
        </p:spPr>
      </p:pic>
      <p:sp>
        <p:nvSpPr>
          <p:cNvPr id="16" name="TextBox 15">
            <a:extLst>
              <a:ext uri="{FF2B5EF4-FFF2-40B4-BE49-F238E27FC236}">
                <a16:creationId xmlns:a16="http://schemas.microsoft.com/office/drawing/2014/main" id="{0D260C05-98D3-2CE8-8A49-52F5E099A741}"/>
              </a:ext>
            </a:extLst>
          </p:cNvPr>
          <p:cNvSpPr txBox="1"/>
          <p:nvPr/>
        </p:nvSpPr>
        <p:spPr>
          <a:xfrm>
            <a:off x="3651250" y="1446682"/>
            <a:ext cx="7702550" cy="2462213"/>
          </a:xfrm>
          <a:prstGeom prst="rect">
            <a:avLst/>
          </a:prstGeom>
          <a:noFill/>
        </p:spPr>
        <p:txBody>
          <a:bodyPr wrap="square" rtlCol="0">
            <a:spAutoFit/>
          </a:bodyPr>
          <a:lstStyle/>
          <a:p>
            <a:r>
              <a:rPr lang="en-US" b="1" dirty="0"/>
              <a:t>Code designed for versatility and scale </a:t>
            </a:r>
            <a:br>
              <a:rPr lang="en-US" b="1" dirty="0"/>
            </a:br>
            <a:r>
              <a:rPr lang="en-US" dirty="0"/>
              <a:t>(One of the key value propositions of </a:t>
            </a:r>
            <a:r>
              <a:rPr lang="en-US" dirty="0" err="1"/>
              <a:t>DFlat</a:t>
            </a:r>
            <a:r>
              <a:rPr lang="en-US" dirty="0"/>
              <a:t>):</a:t>
            </a:r>
          </a:p>
          <a:p>
            <a:endParaRPr lang="en-US" sz="1600" dirty="0"/>
          </a:p>
          <a:p>
            <a:pPr marL="285750" indent="-285750">
              <a:buFont typeface="Arial" panose="020B0604020202020204" pitchFamily="34" charset="0"/>
              <a:buChar char="•"/>
            </a:pPr>
            <a:r>
              <a:rPr lang="en-US" b="1" u="sng" dirty="0"/>
              <a:t>Manage large collection of meta-atom datasets</a:t>
            </a:r>
          </a:p>
          <a:p>
            <a:pPr marL="742950" lvl="1" indent="-285750">
              <a:buFontTx/>
              <a:buChar char="-"/>
            </a:pPr>
            <a:r>
              <a:rPr lang="en-US" sz="1600" dirty="0"/>
              <a:t>Every shape type, material, block size, requires a new pre-computed dataset</a:t>
            </a:r>
          </a:p>
          <a:p>
            <a:pPr lvl="1"/>
            <a:endParaRPr lang="en-US" sz="400" dirty="0"/>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Query a dataset by name and automatically download it from server</a:t>
            </a:r>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Datasets have a standard form (class) speeding up integration to ML pipeline</a:t>
            </a:r>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Integrated field solver to generate new datasets</a:t>
            </a:r>
            <a:endParaRPr lang="en-US" sz="1600" dirty="0">
              <a:solidFill>
                <a:schemeClr val="accent6">
                  <a:lumMod val="50000"/>
                </a:schemeClr>
              </a:solidFill>
            </a:endParaRP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63975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77EF9B2E-487A-C034-34A1-34E27C4F35A7}"/>
              </a:ext>
            </a:extLst>
          </p:cNvPr>
          <p:cNvSpPr>
            <a:spLocks noGrp="1"/>
          </p:cNvSpPr>
          <p:nvPr>
            <p:ph type="sldNum" sz="quarter" idx="12"/>
          </p:nvPr>
        </p:nvSpPr>
        <p:spPr/>
        <p:txBody>
          <a:bodyPr/>
          <a:lstStyle/>
          <a:p>
            <a:fld id="{D06B1895-5C25-4E87-A445-A9267BAEEB72}" type="slidenum">
              <a:rPr lang="en-US" smtClean="0"/>
              <a:t>18</a:t>
            </a:fld>
            <a:endParaRPr lang="en-US"/>
          </a:p>
        </p:txBody>
      </p:sp>
      <p:sp>
        <p:nvSpPr>
          <p:cNvPr id="2" name="TextBox 1">
            <a:extLst>
              <a:ext uri="{FF2B5EF4-FFF2-40B4-BE49-F238E27FC236}">
                <a16:creationId xmlns:a16="http://schemas.microsoft.com/office/drawing/2014/main" id="{F6B944B0-6205-CD0F-3D7A-995AED519AEA}"/>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Optical Model</a:t>
            </a:r>
          </a:p>
        </p:txBody>
      </p:sp>
      <p:pic>
        <p:nvPicPr>
          <p:cNvPr id="13" name="Picture 12" descr="A close-up of a sign&#10;&#10;Description automatically generated">
            <a:extLst>
              <a:ext uri="{FF2B5EF4-FFF2-40B4-BE49-F238E27FC236}">
                <a16:creationId xmlns:a16="http://schemas.microsoft.com/office/drawing/2014/main" id="{46D9D2A2-1C32-B759-D3D9-93EE5D98D215}"/>
              </a:ext>
            </a:extLst>
          </p:cNvPr>
          <p:cNvPicPr>
            <a:picLocks noChangeAspect="1"/>
          </p:cNvPicPr>
          <p:nvPr/>
        </p:nvPicPr>
        <p:blipFill rotWithShape="1">
          <a:blip r:embed="rId3">
            <a:extLst>
              <a:ext uri="{28A0092B-C50C-407E-A947-70E740481C1C}">
                <a14:useLocalDpi xmlns:a14="http://schemas.microsoft.com/office/drawing/2010/main" val="0"/>
              </a:ext>
            </a:extLst>
          </a:blip>
          <a:srcRect l="13106" t="20578" r="62763" b="8316"/>
          <a:stretch/>
        </p:blipFill>
        <p:spPr>
          <a:xfrm>
            <a:off x="959398" y="4564557"/>
            <a:ext cx="1529498" cy="1832868"/>
          </a:xfrm>
          <a:prstGeom prst="rect">
            <a:avLst/>
          </a:prstGeom>
        </p:spPr>
      </p:pic>
      <p:pic>
        <p:nvPicPr>
          <p:cNvPr id="14" name="Picture 13" descr="A black background with white dots and lines&#10;&#10;Description automatically generated">
            <a:extLst>
              <a:ext uri="{FF2B5EF4-FFF2-40B4-BE49-F238E27FC236}">
                <a16:creationId xmlns:a16="http://schemas.microsoft.com/office/drawing/2014/main" id="{07874424-6253-068B-7905-ABAC6B35FB6A}"/>
              </a:ext>
            </a:extLst>
          </p:cNvPr>
          <p:cNvPicPr>
            <a:picLocks noChangeAspect="1"/>
          </p:cNvPicPr>
          <p:nvPr/>
        </p:nvPicPr>
        <p:blipFill rotWithShape="1">
          <a:blip r:embed="rId4">
            <a:extLst>
              <a:ext uri="{28A0092B-C50C-407E-A947-70E740481C1C}">
                <a14:useLocalDpi xmlns:a14="http://schemas.microsoft.com/office/drawing/2010/main" val="0"/>
              </a:ext>
            </a:extLst>
          </a:blip>
          <a:srcRect b="7394"/>
          <a:stretch/>
        </p:blipFill>
        <p:spPr>
          <a:xfrm>
            <a:off x="685469" y="3099320"/>
            <a:ext cx="2219043" cy="1191289"/>
          </a:xfrm>
          <a:prstGeom prst="rect">
            <a:avLst/>
          </a:prstGeom>
        </p:spPr>
      </p:pic>
      <p:pic>
        <p:nvPicPr>
          <p:cNvPr id="15" name="Picture 14" descr="A diagram of a red rectangular object with arrows and a red rectangular object with a red rectangular object with a red rectangular object with a purple rectangular object with a red rectangular object with a purple rectangular object&#10;&#10;Description automatically generated">
            <a:extLst>
              <a:ext uri="{FF2B5EF4-FFF2-40B4-BE49-F238E27FC236}">
                <a16:creationId xmlns:a16="http://schemas.microsoft.com/office/drawing/2014/main" id="{76EAA7C4-1534-F98E-B61B-E39917EBE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353" y="1724684"/>
            <a:ext cx="1237588" cy="1374636"/>
          </a:xfrm>
          <a:prstGeom prst="rect">
            <a:avLst/>
          </a:prstGeom>
        </p:spPr>
      </p:pic>
      <p:sp>
        <p:nvSpPr>
          <p:cNvPr id="16" name="TextBox 15">
            <a:extLst>
              <a:ext uri="{FF2B5EF4-FFF2-40B4-BE49-F238E27FC236}">
                <a16:creationId xmlns:a16="http://schemas.microsoft.com/office/drawing/2014/main" id="{0D260C05-98D3-2CE8-8A49-52F5E099A741}"/>
              </a:ext>
            </a:extLst>
          </p:cNvPr>
          <p:cNvSpPr txBox="1"/>
          <p:nvPr/>
        </p:nvSpPr>
        <p:spPr>
          <a:xfrm>
            <a:off x="3651250" y="1446682"/>
            <a:ext cx="7702550" cy="4770537"/>
          </a:xfrm>
          <a:prstGeom prst="rect">
            <a:avLst/>
          </a:prstGeom>
          <a:noFill/>
        </p:spPr>
        <p:txBody>
          <a:bodyPr wrap="square" rtlCol="0">
            <a:spAutoFit/>
          </a:bodyPr>
          <a:lstStyle/>
          <a:p>
            <a:r>
              <a:rPr lang="en-US" b="1" dirty="0"/>
              <a:t>Code designed for versatility and scale </a:t>
            </a:r>
            <a:br>
              <a:rPr lang="en-US" b="1" dirty="0"/>
            </a:br>
            <a:r>
              <a:rPr lang="en-US" dirty="0"/>
              <a:t>(One of the key value propositions of </a:t>
            </a:r>
            <a:r>
              <a:rPr lang="en-US" dirty="0" err="1"/>
              <a:t>DFlat</a:t>
            </a:r>
            <a:r>
              <a:rPr lang="en-US" dirty="0"/>
              <a:t>):</a:t>
            </a:r>
          </a:p>
          <a:p>
            <a:endParaRPr lang="en-US" sz="1600" dirty="0"/>
          </a:p>
          <a:p>
            <a:pPr marL="285750" indent="-285750">
              <a:buFont typeface="Arial" panose="020B0604020202020204" pitchFamily="34" charset="0"/>
              <a:buChar char="•"/>
            </a:pPr>
            <a:r>
              <a:rPr lang="en-US" b="1" u="sng" dirty="0"/>
              <a:t>Manage large collection of meta-atom datasets</a:t>
            </a:r>
          </a:p>
          <a:p>
            <a:pPr marL="742950" lvl="1" indent="-285750">
              <a:buFontTx/>
              <a:buChar char="-"/>
            </a:pPr>
            <a:r>
              <a:rPr lang="en-US" sz="1600" dirty="0"/>
              <a:t>Every shape type, material, block size, requires a new pre-computed dataset</a:t>
            </a:r>
          </a:p>
          <a:p>
            <a:pPr lvl="1"/>
            <a:endParaRPr lang="en-US" sz="400" dirty="0"/>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Query a dataset by name and automatically download it from server</a:t>
            </a:r>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Datasets have a standard form (class) speeding up integration to ML pipeline</a:t>
            </a:r>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Integrated field solver to generate new datasets</a:t>
            </a:r>
            <a:endParaRPr lang="en-US" sz="1600" dirty="0">
              <a:solidFill>
                <a:schemeClr val="accent6">
                  <a:lumMod val="50000"/>
                </a:schemeClr>
              </a:solidFill>
            </a:endParaRP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b="1" u="sng" dirty="0"/>
              <a:t>Manage large collection of pretrained neural networks</a:t>
            </a:r>
          </a:p>
          <a:p>
            <a:pPr marL="742950" lvl="1" indent="-285750">
              <a:buFontTx/>
              <a:buChar char="-"/>
            </a:pPr>
            <a:r>
              <a:rPr lang="en-US" sz="1600" dirty="0"/>
              <a:t>MLPs will have different input-output dimensions (for different meta-atoms)</a:t>
            </a:r>
          </a:p>
          <a:p>
            <a:pPr marL="742950" lvl="1" indent="-285750">
              <a:buFontTx/>
              <a:buChar char="-"/>
            </a:pPr>
            <a:r>
              <a:rPr lang="en-US" sz="1600" dirty="0"/>
              <a:t>Different architectures (ex. number layers, attention, etc.)</a:t>
            </a:r>
          </a:p>
          <a:p>
            <a:pPr marL="742950" lvl="1" indent="-285750">
              <a:buFontTx/>
              <a:buChar char="-"/>
            </a:pPr>
            <a:r>
              <a:rPr lang="en-US" sz="1600" dirty="0"/>
              <a:t>Different pre-processing steps and normalization terms (min/max shapes)</a:t>
            </a:r>
          </a:p>
          <a:p>
            <a:pPr lvl="1"/>
            <a:endParaRPr lang="en-US" sz="400" dirty="0"/>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Pre-trained models called by name and model weights/configuration files are downloaded from server</a:t>
            </a:r>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Models are assembled on the fly according to the configuration file</a:t>
            </a:r>
          </a:p>
          <a:p>
            <a:pPr marL="742950" lvl="1" indent="-285750">
              <a:buFont typeface="Wingdings" panose="05000000000000000000" pitchFamily="2" charset="2"/>
              <a:buChar char="à"/>
            </a:pPr>
            <a:r>
              <a:rPr lang="en-US" sz="1600" dirty="0">
                <a:solidFill>
                  <a:schemeClr val="accent6">
                    <a:lumMod val="50000"/>
                  </a:schemeClr>
                </a:solidFill>
                <a:sym typeface="Wingdings" panose="05000000000000000000" pitchFamily="2" charset="2"/>
              </a:rPr>
              <a:t>Inherit standardized class/parent so user functionality is the same regardless of the meta-atom/dataset choice</a:t>
            </a:r>
            <a:endParaRPr lang="en-US" sz="1600" dirty="0">
              <a:solidFill>
                <a:schemeClr val="accent6">
                  <a:lumMod val="50000"/>
                </a:schemeClr>
              </a:solidFill>
            </a:endParaRPr>
          </a:p>
        </p:txBody>
      </p:sp>
    </p:spTree>
    <p:extLst>
      <p:ext uri="{BB962C8B-B14F-4D97-AF65-F5344CB8AC3E}">
        <p14:creationId xmlns:p14="http://schemas.microsoft.com/office/powerpoint/2010/main" val="1512939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77EF9B2E-487A-C034-34A1-34E27C4F35A7}"/>
              </a:ext>
            </a:extLst>
          </p:cNvPr>
          <p:cNvSpPr>
            <a:spLocks noGrp="1"/>
          </p:cNvSpPr>
          <p:nvPr>
            <p:ph type="sldNum" sz="quarter" idx="12"/>
          </p:nvPr>
        </p:nvSpPr>
        <p:spPr/>
        <p:txBody>
          <a:bodyPr/>
          <a:lstStyle/>
          <a:p>
            <a:fld id="{D06B1895-5C25-4E87-A445-A9267BAEEB72}" type="slidenum">
              <a:rPr lang="en-US" smtClean="0"/>
              <a:t>19</a:t>
            </a:fld>
            <a:endParaRPr lang="en-US"/>
          </a:p>
        </p:txBody>
      </p:sp>
      <p:sp>
        <p:nvSpPr>
          <p:cNvPr id="2" name="TextBox 1">
            <a:extLst>
              <a:ext uri="{FF2B5EF4-FFF2-40B4-BE49-F238E27FC236}">
                <a16:creationId xmlns:a16="http://schemas.microsoft.com/office/drawing/2014/main" id="{F6B944B0-6205-CD0F-3D7A-995AED519AEA}"/>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Optical Model</a:t>
            </a:r>
          </a:p>
        </p:txBody>
      </p:sp>
      <p:pic>
        <p:nvPicPr>
          <p:cNvPr id="5" name="optical_model_code-ezgif.com-video-speed">
            <a:hlinkClick r:id="" action="ppaction://media"/>
            <a:extLst>
              <a:ext uri="{FF2B5EF4-FFF2-40B4-BE49-F238E27FC236}">
                <a16:creationId xmlns:a16="http://schemas.microsoft.com/office/drawing/2014/main" id="{DDF9E51A-33A2-DAD4-4A85-D1BC54FCC1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20" t="10434" r="1933" b="3399"/>
          <a:stretch/>
        </p:blipFill>
        <p:spPr>
          <a:xfrm>
            <a:off x="2206170" y="1708575"/>
            <a:ext cx="7779659" cy="4647775"/>
          </a:xfrm>
          <a:prstGeom prst="rect">
            <a:avLst/>
          </a:prstGeom>
        </p:spPr>
      </p:pic>
    </p:spTree>
    <p:extLst>
      <p:ext uri="{BB962C8B-B14F-4D97-AF65-F5344CB8AC3E}">
        <p14:creationId xmlns:p14="http://schemas.microsoft.com/office/powerpoint/2010/main" val="48448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B181-1A21-8C80-03CE-56A224E40857}"/>
              </a:ext>
            </a:extLst>
          </p:cNvPr>
          <p:cNvSpPr>
            <a:spLocks noGrp="1"/>
          </p:cNvSpPr>
          <p:nvPr>
            <p:ph type="title"/>
          </p:nvPr>
        </p:nvSpPr>
        <p:spPr>
          <a:xfrm>
            <a:off x="907144" y="66530"/>
            <a:ext cx="10515600" cy="817478"/>
          </a:xfrm>
        </p:spPr>
        <p:txBody>
          <a:bodyPr>
            <a:normAutofit/>
          </a:bodyPr>
          <a:lstStyle/>
          <a:p>
            <a:r>
              <a:rPr lang="en-US" sz="2800" b="1"/>
              <a:t>Conventional Imaging </a:t>
            </a:r>
            <a:r>
              <a:rPr lang="en-US" sz="2800"/>
              <a:t>Systems</a:t>
            </a:r>
          </a:p>
        </p:txBody>
      </p:sp>
      <p:pic>
        <p:nvPicPr>
          <p:cNvPr id="7" name="Picture 6" descr="A camera with a lens&#10;&#10;Description automatically generated">
            <a:extLst>
              <a:ext uri="{FF2B5EF4-FFF2-40B4-BE49-F238E27FC236}">
                <a16:creationId xmlns:a16="http://schemas.microsoft.com/office/drawing/2014/main" id="{25F85D89-6B2F-9BA7-730E-62A28A00C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299" y="1743144"/>
            <a:ext cx="1322765" cy="1325564"/>
          </a:xfrm>
          <a:prstGeom prst="rect">
            <a:avLst/>
          </a:prstGeom>
        </p:spPr>
      </p:pic>
      <p:pic>
        <p:nvPicPr>
          <p:cNvPr id="13" name="Picture 12" descr="A close up of a camera&#10;&#10;Description automatically generated">
            <a:extLst>
              <a:ext uri="{FF2B5EF4-FFF2-40B4-BE49-F238E27FC236}">
                <a16:creationId xmlns:a16="http://schemas.microsoft.com/office/drawing/2014/main" id="{B562D5A7-53AB-DF09-29EA-75A9581EC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490" y="1662470"/>
            <a:ext cx="1565171" cy="1486913"/>
          </a:xfrm>
          <a:prstGeom prst="rect">
            <a:avLst/>
          </a:prstGeom>
        </p:spPr>
      </p:pic>
      <p:pic>
        <p:nvPicPr>
          <p:cNvPr id="15" name="Picture 14" descr="A close up of a camera&#10;&#10;Description automatically generated">
            <a:extLst>
              <a:ext uri="{FF2B5EF4-FFF2-40B4-BE49-F238E27FC236}">
                <a16:creationId xmlns:a16="http://schemas.microsoft.com/office/drawing/2014/main" id="{DE5CC36C-D63C-93E2-D4D6-F27B2620F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1702" y="1743397"/>
            <a:ext cx="1983726" cy="1102621"/>
          </a:xfrm>
          <a:prstGeom prst="rect">
            <a:avLst/>
          </a:prstGeom>
        </p:spPr>
      </p:pic>
      <p:pic>
        <p:nvPicPr>
          <p:cNvPr id="17" name="Picture 16" descr="A close-up of a camera&#10;&#10;Description automatically generated">
            <a:extLst>
              <a:ext uri="{FF2B5EF4-FFF2-40B4-BE49-F238E27FC236}">
                <a16:creationId xmlns:a16="http://schemas.microsoft.com/office/drawing/2014/main" id="{9ED7218E-EBFE-5872-2773-8A90068B021D}"/>
              </a:ext>
            </a:extLst>
          </p:cNvPr>
          <p:cNvPicPr>
            <a:picLocks noChangeAspect="1"/>
          </p:cNvPicPr>
          <p:nvPr/>
        </p:nvPicPr>
        <p:blipFill rotWithShape="1">
          <a:blip r:embed="rId6">
            <a:extLst>
              <a:ext uri="{28A0092B-C50C-407E-A947-70E740481C1C}">
                <a14:useLocalDpi xmlns:a14="http://schemas.microsoft.com/office/drawing/2010/main" val="0"/>
              </a:ext>
            </a:extLst>
          </a:blip>
          <a:srcRect l="13985" t="7449" r="17835" b="-1399"/>
          <a:stretch/>
        </p:blipFill>
        <p:spPr>
          <a:xfrm>
            <a:off x="6753504" y="1541838"/>
            <a:ext cx="3842952" cy="2973837"/>
          </a:xfrm>
          <a:prstGeom prst="rect">
            <a:avLst/>
          </a:prstGeom>
        </p:spPr>
      </p:pic>
      <p:cxnSp>
        <p:nvCxnSpPr>
          <p:cNvPr id="19" name="Straight Arrow Connector 18">
            <a:extLst>
              <a:ext uri="{FF2B5EF4-FFF2-40B4-BE49-F238E27FC236}">
                <a16:creationId xmlns:a16="http://schemas.microsoft.com/office/drawing/2014/main" id="{8C6C08C1-BEF3-77C8-0E29-3DAFE0E2320B}"/>
              </a:ext>
            </a:extLst>
          </p:cNvPr>
          <p:cNvCxnSpPr/>
          <p:nvPr/>
        </p:nvCxnSpPr>
        <p:spPr>
          <a:xfrm>
            <a:off x="1952399" y="3211069"/>
            <a:ext cx="4154714" cy="0"/>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96E9077-E1F9-0850-0524-D58140CE3F70}"/>
              </a:ext>
            </a:extLst>
          </p:cNvPr>
          <p:cNvSpPr txBox="1"/>
          <p:nvPr/>
        </p:nvSpPr>
        <p:spPr>
          <a:xfrm>
            <a:off x="1952399" y="3208097"/>
            <a:ext cx="569387" cy="307777"/>
          </a:xfrm>
          <a:prstGeom prst="rect">
            <a:avLst/>
          </a:prstGeom>
          <a:noFill/>
        </p:spPr>
        <p:txBody>
          <a:bodyPr wrap="none" rtlCol="0">
            <a:spAutoFit/>
          </a:bodyPr>
          <a:lstStyle/>
          <a:p>
            <a:r>
              <a:rPr lang="en-US" sz="1400">
                <a:solidFill>
                  <a:schemeClr val="tx1">
                    <a:lumMod val="65000"/>
                    <a:lumOff val="35000"/>
                  </a:schemeClr>
                </a:solidFill>
              </a:rPr>
              <a:t>1940</a:t>
            </a:r>
          </a:p>
        </p:txBody>
      </p:sp>
      <p:sp>
        <p:nvSpPr>
          <p:cNvPr id="21" name="TextBox 20">
            <a:extLst>
              <a:ext uri="{FF2B5EF4-FFF2-40B4-BE49-F238E27FC236}">
                <a16:creationId xmlns:a16="http://schemas.microsoft.com/office/drawing/2014/main" id="{E40CE242-58B2-B90A-EA42-AC09BF318A79}"/>
              </a:ext>
            </a:extLst>
          </p:cNvPr>
          <p:cNvSpPr txBox="1"/>
          <p:nvPr/>
        </p:nvSpPr>
        <p:spPr>
          <a:xfrm>
            <a:off x="5089653" y="3180905"/>
            <a:ext cx="569387" cy="307777"/>
          </a:xfrm>
          <a:prstGeom prst="rect">
            <a:avLst/>
          </a:prstGeom>
          <a:noFill/>
        </p:spPr>
        <p:txBody>
          <a:bodyPr wrap="square" rtlCol="0">
            <a:spAutoFit/>
          </a:bodyPr>
          <a:lstStyle/>
          <a:p>
            <a:r>
              <a:rPr lang="en-US" sz="1400">
                <a:solidFill>
                  <a:schemeClr val="tx1">
                    <a:lumMod val="65000"/>
                    <a:lumOff val="35000"/>
                  </a:schemeClr>
                </a:solidFill>
              </a:rPr>
              <a:t>2020</a:t>
            </a:r>
          </a:p>
        </p:txBody>
      </p:sp>
      <p:sp>
        <p:nvSpPr>
          <p:cNvPr id="22" name="TextBox 21">
            <a:extLst>
              <a:ext uri="{FF2B5EF4-FFF2-40B4-BE49-F238E27FC236}">
                <a16:creationId xmlns:a16="http://schemas.microsoft.com/office/drawing/2014/main" id="{859EC8C1-832F-059B-15AB-62AF8B60BDB5}"/>
              </a:ext>
            </a:extLst>
          </p:cNvPr>
          <p:cNvSpPr txBox="1"/>
          <p:nvPr/>
        </p:nvSpPr>
        <p:spPr>
          <a:xfrm>
            <a:off x="3469255" y="3202803"/>
            <a:ext cx="783771" cy="307777"/>
          </a:xfrm>
          <a:prstGeom prst="rect">
            <a:avLst/>
          </a:prstGeom>
          <a:noFill/>
        </p:spPr>
        <p:txBody>
          <a:bodyPr wrap="square" rtlCol="0">
            <a:spAutoFit/>
          </a:bodyPr>
          <a:lstStyle/>
          <a:p>
            <a:r>
              <a:rPr lang="en-US" sz="1400">
                <a:solidFill>
                  <a:schemeClr val="tx1">
                    <a:lumMod val="65000"/>
                    <a:lumOff val="35000"/>
                  </a:schemeClr>
                </a:solidFill>
              </a:rPr>
              <a:t>2010</a:t>
            </a:r>
          </a:p>
        </p:txBody>
      </p:sp>
      <p:sp>
        <p:nvSpPr>
          <p:cNvPr id="23" name="TextBox 22">
            <a:extLst>
              <a:ext uri="{FF2B5EF4-FFF2-40B4-BE49-F238E27FC236}">
                <a16:creationId xmlns:a16="http://schemas.microsoft.com/office/drawing/2014/main" id="{F3310A28-9DAE-316C-17F7-3C999404B31D}"/>
              </a:ext>
            </a:extLst>
          </p:cNvPr>
          <p:cNvSpPr txBox="1"/>
          <p:nvPr/>
        </p:nvSpPr>
        <p:spPr>
          <a:xfrm>
            <a:off x="1999963" y="3622777"/>
            <a:ext cx="4457643" cy="738664"/>
          </a:xfrm>
          <a:prstGeom prst="rect">
            <a:avLst/>
          </a:prstGeom>
          <a:noFill/>
        </p:spPr>
        <p:txBody>
          <a:bodyPr wrap="square" rtlCol="0">
            <a:spAutoFit/>
          </a:bodyPr>
          <a:lstStyle/>
          <a:p>
            <a:r>
              <a:rPr lang="en-US" sz="1400" dirty="0">
                <a:solidFill>
                  <a:schemeClr val="tx1">
                    <a:lumMod val="65000"/>
                    <a:lumOff val="35000"/>
                  </a:schemeClr>
                </a:solidFill>
              </a:rPr>
              <a:t>1839:             First photographic lens – modern cameras</a:t>
            </a:r>
          </a:p>
          <a:p>
            <a:r>
              <a:rPr lang="en-US" sz="1400" dirty="0">
                <a:solidFill>
                  <a:schemeClr val="tx1">
                    <a:lumMod val="65000"/>
                    <a:lumOff val="35000"/>
                  </a:schemeClr>
                </a:solidFill>
              </a:rPr>
              <a:t>1550:             Images made w/ concave mirror &amp; lenses</a:t>
            </a:r>
          </a:p>
          <a:p>
            <a:r>
              <a:rPr lang="en-US" sz="1400" b="1" dirty="0">
                <a:solidFill>
                  <a:schemeClr val="tx1">
                    <a:lumMod val="65000"/>
                    <a:lumOff val="35000"/>
                  </a:schemeClr>
                </a:solidFill>
              </a:rPr>
              <a:t>-</a:t>
            </a:r>
            <a:r>
              <a:rPr lang="en-US" sz="1400" dirty="0">
                <a:solidFill>
                  <a:schemeClr val="tx1">
                    <a:lumMod val="65000"/>
                    <a:lumOff val="35000"/>
                  </a:schemeClr>
                </a:solidFill>
              </a:rPr>
              <a:t>500 (BC):    Camera Obscura (Pinhole Camera)</a:t>
            </a:r>
          </a:p>
        </p:txBody>
      </p:sp>
      <p:sp>
        <p:nvSpPr>
          <p:cNvPr id="25" name="TextBox 24">
            <a:extLst>
              <a:ext uri="{FF2B5EF4-FFF2-40B4-BE49-F238E27FC236}">
                <a16:creationId xmlns:a16="http://schemas.microsoft.com/office/drawing/2014/main" id="{86ADA870-DC56-BD83-0336-A65F17CC83E0}"/>
              </a:ext>
            </a:extLst>
          </p:cNvPr>
          <p:cNvSpPr txBox="1"/>
          <p:nvPr/>
        </p:nvSpPr>
        <p:spPr>
          <a:xfrm>
            <a:off x="2244680" y="5233450"/>
            <a:ext cx="8461496" cy="954107"/>
          </a:xfrm>
          <a:prstGeom prst="rect">
            <a:avLst/>
          </a:prstGeom>
          <a:noFill/>
        </p:spPr>
        <p:txBody>
          <a:bodyPr wrap="square" rtlCol="0">
            <a:spAutoFit/>
          </a:bodyPr>
          <a:lstStyle/>
          <a:p>
            <a:r>
              <a:rPr lang="en-US" dirty="0"/>
              <a:t>Design principle of all conventional cameras is largely the same:</a:t>
            </a:r>
          </a:p>
          <a:p>
            <a:endParaRPr lang="en-US" sz="600" dirty="0"/>
          </a:p>
          <a:p>
            <a:pPr marL="285750" indent="-285750">
              <a:buFont typeface="Arial" panose="020B0604020202020204" pitchFamily="34" charset="0"/>
              <a:buChar char="•"/>
            </a:pPr>
            <a:r>
              <a:rPr lang="en-US" sz="1600" dirty="0"/>
              <a:t>A single point in the scene should project to a single point on the photosensor</a:t>
            </a:r>
            <a:endParaRPr lang="en-US" sz="800" dirty="0"/>
          </a:p>
          <a:p>
            <a:pPr marL="285750" indent="-285750">
              <a:buFont typeface="Arial" panose="020B0604020202020204" pitchFamily="34" charset="0"/>
              <a:buChar char="•"/>
            </a:pPr>
            <a:r>
              <a:rPr lang="en-US" sz="1600" dirty="0"/>
              <a:t>Captured measurements are </a:t>
            </a:r>
            <a:r>
              <a:rPr lang="en-US" sz="1600" i="1" dirty="0"/>
              <a:t>undistorted projections</a:t>
            </a:r>
            <a:r>
              <a:rPr lang="en-US" sz="1600" dirty="0"/>
              <a:t> of scene</a:t>
            </a:r>
            <a:r>
              <a:rPr lang="en-US" sz="1600" i="1" dirty="0"/>
              <a:t>, close</a:t>
            </a:r>
            <a:r>
              <a:rPr lang="en-US" sz="1600" dirty="0"/>
              <a:t> the </a:t>
            </a:r>
            <a:r>
              <a:rPr lang="en-US" sz="1600" i="1" dirty="0"/>
              <a:t>final image</a:t>
            </a:r>
          </a:p>
        </p:txBody>
      </p:sp>
      <p:sp>
        <p:nvSpPr>
          <p:cNvPr id="3" name="Slide Number Placeholder 2">
            <a:extLst>
              <a:ext uri="{FF2B5EF4-FFF2-40B4-BE49-F238E27FC236}">
                <a16:creationId xmlns:a16="http://schemas.microsoft.com/office/drawing/2014/main" id="{D8C0D6A1-1C78-D3EA-2CC3-0C4DE6028041}"/>
              </a:ext>
            </a:extLst>
          </p:cNvPr>
          <p:cNvSpPr>
            <a:spLocks noGrp="1"/>
          </p:cNvSpPr>
          <p:nvPr>
            <p:ph type="sldNum" sz="quarter" idx="12"/>
          </p:nvPr>
        </p:nvSpPr>
        <p:spPr/>
        <p:txBody>
          <a:bodyPr/>
          <a:lstStyle/>
          <a:p>
            <a:fld id="{D06B1895-5C25-4E87-A445-A9267BAEEB72}" type="slidenum">
              <a:rPr lang="en-US" smtClean="0"/>
              <a:t>2</a:t>
            </a:fld>
            <a:endParaRPr lang="en-US"/>
          </a:p>
        </p:txBody>
      </p:sp>
      <p:sp>
        <p:nvSpPr>
          <p:cNvPr id="4" name="TextBox 3">
            <a:extLst>
              <a:ext uri="{FF2B5EF4-FFF2-40B4-BE49-F238E27FC236}">
                <a16:creationId xmlns:a16="http://schemas.microsoft.com/office/drawing/2014/main" id="{080956B1-11E8-A67E-73C8-FDDDDF8754D6}"/>
              </a:ext>
            </a:extLst>
          </p:cNvPr>
          <p:cNvSpPr txBox="1"/>
          <p:nvPr/>
        </p:nvSpPr>
        <p:spPr>
          <a:xfrm>
            <a:off x="2356236" y="6352143"/>
            <a:ext cx="7801020" cy="369332"/>
          </a:xfrm>
          <a:prstGeom prst="rect">
            <a:avLst/>
          </a:prstGeom>
          <a:noFill/>
        </p:spPr>
        <p:txBody>
          <a:bodyPr wrap="square" rtlCol="0">
            <a:spAutoFit/>
          </a:bodyPr>
          <a:lstStyle/>
          <a:p>
            <a:r>
              <a:rPr lang="en-US" dirty="0">
                <a:sym typeface="Wingdings" panose="05000000000000000000" pitchFamily="2" charset="2"/>
              </a:rPr>
              <a:t> </a:t>
            </a:r>
            <a:r>
              <a:rPr lang="en-US" dirty="0"/>
              <a:t>The design of computational imaging systems deviates from this idea</a:t>
            </a:r>
          </a:p>
        </p:txBody>
      </p:sp>
    </p:spTree>
    <p:extLst>
      <p:ext uri="{BB962C8B-B14F-4D97-AF65-F5344CB8AC3E}">
        <p14:creationId xmlns:p14="http://schemas.microsoft.com/office/powerpoint/2010/main" val="359239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77EF9B2E-487A-C034-34A1-34E27C4F35A7}"/>
              </a:ext>
            </a:extLst>
          </p:cNvPr>
          <p:cNvSpPr>
            <a:spLocks noGrp="1"/>
          </p:cNvSpPr>
          <p:nvPr>
            <p:ph type="sldNum" sz="quarter" idx="12"/>
          </p:nvPr>
        </p:nvSpPr>
        <p:spPr/>
        <p:txBody>
          <a:bodyPr/>
          <a:lstStyle/>
          <a:p>
            <a:fld id="{D06B1895-5C25-4E87-A445-A9267BAEEB72}" type="slidenum">
              <a:rPr lang="en-US" smtClean="0"/>
              <a:t>20</a:t>
            </a:fld>
            <a:endParaRPr lang="en-US" dirty="0"/>
          </a:p>
        </p:txBody>
      </p:sp>
      <p:sp>
        <p:nvSpPr>
          <p:cNvPr id="2" name="TextBox 1">
            <a:extLst>
              <a:ext uri="{FF2B5EF4-FFF2-40B4-BE49-F238E27FC236}">
                <a16:creationId xmlns:a16="http://schemas.microsoft.com/office/drawing/2014/main" id="{F6B944B0-6205-CD0F-3D7A-995AED519AEA}"/>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Field Propagation</a:t>
            </a:r>
          </a:p>
        </p:txBody>
      </p:sp>
      <p:pic>
        <p:nvPicPr>
          <p:cNvPr id="3" name="prop_video">
            <a:hlinkClick r:id="" action="ppaction://media"/>
            <a:extLst>
              <a:ext uri="{FF2B5EF4-FFF2-40B4-BE49-F238E27FC236}">
                <a16:creationId xmlns:a16="http://schemas.microsoft.com/office/drawing/2014/main" id="{87EA4D81-A660-17E1-2BF1-415E594648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0853" y="3936093"/>
            <a:ext cx="8765718" cy="292190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501DC63-E6D1-73C0-CD7C-DDFB7F767169}"/>
              </a:ext>
            </a:extLst>
          </p:cNvPr>
          <p:cNvPicPr>
            <a:picLocks noChangeAspect="1"/>
          </p:cNvPicPr>
          <p:nvPr/>
        </p:nvPicPr>
        <p:blipFill rotWithShape="1">
          <a:blip r:embed="rId6">
            <a:extLst>
              <a:ext uri="{28A0092B-C50C-407E-A947-70E740481C1C}">
                <a14:useLocalDpi xmlns:a14="http://schemas.microsoft.com/office/drawing/2010/main" val="0"/>
              </a:ext>
            </a:extLst>
          </a:blip>
          <a:srcRect l="2219" t="3080" r="4347" b="4215"/>
          <a:stretch/>
        </p:blipFill>
        <p:spPr>
          <a:xfrm>
            <a:off x="450853" y="1158398"/>
            <a:ext cx="5247821" cy="2117551"/>
          </a:xfrm>
          <a:prstGeom prst="rect">
            <a:avLst/>
          </a:prstGeom>
        </p:spPr>
      </p:pic>
    </p:spTree>
    <p:extLst>
      <p:ext uri="{BB962C8B-B14F-4D97-AF65-F5344CB8AC3E}">
        <p14:creationId xmlns:p14="http://schemas.microsoft.com/office/powerpoint/2010/main" val="228963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77EF9B2E-487A-C034-34A1-34E27C4F35A7}"/>
              </a:ext>
            </a:extLst>
          </p:cNvPr>
          <p:cNvSpPr>
            <a:spLocks noGrp="1"/>
          </p:cNvSpPr>
          <p:nvPr>
            <p:ph type="sldNum" sz="quarter" idx="12"/>
          </p:nvPr>
        </p:nvSpPr>
        <p:spPr/>
        <p:txBody>
          <a:bodyPr/>
          <a:lstStyle/>
          <a:p>
            <a:fld id="{D06B1895-5C25-4E87-A445-A9267BAEEB72}" type="slidenum">
              <a:rPr lang="en-US" smtClean="0"/>
              <a:t>21</a:t>
            </a:fld>
            <a:endParaRPr lang="en-US" dirty="0"/>
          </a:p>
        </p:txBody>
      </p:sp>
      <p:sp>
        <p:nvSpPr>
          <p:cNvPr id="2" name="TextBox 1">
            <a:extLst>
              <a:ext uri="{FF2B5EF4-FFF2-40B4-BE49-F238E27FC236}">
                <a16:creationId xmlns:a16="http://schemas.microsoft.com/office/drawing/2014/main" id="{F6B944B0-6205-CD0F-3D7A-995AED519AEA}"/>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Field Propagation</a:t>
            </a:r>
          </a:p>
        </p:txBody>
      </p:sp>
      <p:pic>
        <p:nvPicPr>
          <p:cNvPr id="3" name="prop_video">
            <a:hlinkClick r:id="" action="ppaction://media"/>
            <a:extLst>
              <a:ext uri="{FF2B5EF4-FFF2-40B4-BE49-F238E27FC236}">
                <a16:creationId xmlns:a16="http://schemas.microsoft.com/office/drawing/2014/main" id="{87EA4D81-A660-17E1-2BF1-415E594648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0853" y="3936093"/>
            <a:ext cx="8765718" cy="292190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501DC63-E6D1-73C0-CD7C-DDFB7F767169}"/>
              </a:ext>
            </a:extLst>
          </p:cNvPr>
          <p:cNvPicPr>
            <a:picLocks noChangeAspect="1"/>
          </p:cNvPicPr>
          <p:nvPr/>
        </p:nvPicPr>
        <p:blipFill rotWithShape="1">
          <a:blip r:embed="rId6">
            <a:extLst>
              <a:ext uri="{28A0092B-C50C-407E-A947-70E740481C1C}">
                <a14:useLocalDpi xmlns:a14="http://schemas.microsoft.com/office/drawing/2010/main" val="0"/>
              </a:ext>
            </a:extLst>
          </a:blip>
          <a:srcRect l="2219" t="3080" r="4347" b="4215"/>
          <a:stretch/>
        </p:blipFill>
        <p:spPr>
          <a:xfrm>
            <a:off x="450853" y="1158398"/>
            <a:ext cx="5247821" cy="211755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7DE164-A2B9-75A2-844D-E3EA4ECB8A7D}"/>
                  </a:ext>
                </a:extLst>
              </p:cNvPr>
              <p:cNvSpPr txBox="1"/>
              <p:nvPr/>
            </p:nvSpPr>
            <p:spPr>
              <a:xfrm>
                <a:off x="5969726" y="1144359"/>
                <a:ext cx="6222274" cy="2462213"/>
              </a:xfrm>
              <a:prstGeom prst="rect">
                <a:avLst/>
              </a:prstGeom>
              <a:noFill/>
            </p:spPr>
            <p:txBody>
              <a:bodyPr wrap="square" rtlCol="0">
                <a:spAutoFit/>
              </a:bodyPr>
              <a:lstStyle/>
              <a:p>
                <a:r>
                  <a:rPr lang="en-US" sz="1600" dirty="0"/>
                  <a:t>Different numerical implementations of field propagation:</a:t>
                </a:r>
              </a:p>
              <a:p>
                <a:endParaRPr lang="en-US" sz="200" dirty="0"/>
              </a:p>
              <a:p>
                <a:pPr marL="285750" indent="-285750">
                  <a:buFont typeface="Arial" panose="020B0604020202020204" pitchFamily="34" charset="0"/>
                  <a:buChar char="•"/>
                </a:pPr>
                <a:r>
                  <a:rPr lang="en-US" sz="1400" b="1" dirty="0"/>
                  <a:t>Fresnel Method:</a:t>
                </a:r>
                <a:r>
                  <a:rPr lang="en-US" sz="1400" dirty="0"/>
                  <a:t> x1 Fourier/Hankel transform (approximate)</a:t>
                </a:r>
              </a:p>
              <a:p>
                <a:pPr marL="285750" indent="-285750">
                  <a:buFont typeface="Arial" panose="020B0604020202020204" pitchFamily="34" charset="0"/>
                  <a:buChar char="•"/>
                </a:pPr>
                <a:r>
                  <a:rPr lang="en-US" sz="1400" b="1" dirty="0"/>
                  <a:t>Angular Spectral Method: </a:t>
                </a:r>
                <a:r>
                  <a:rPr lang="en-US" sz="1400" dirty="0"/>
                  <a:t>x2 Fourier/Hankel transforms (exact)</a:t>
                </a:r>
              </a:p>
              <a:p>
                <a:pPr marL="285750" indent="-285750">
                  <a:buFont typeface="Arial" panose="020B0604020202020204" pitchFamily="34" charset="0"/>
                  <a:buChar char="•"/>
                </a:pPr>
                <a:r>
                  <a:rPr lang="en-US" sz="1400" b="1" dirty="0">
                    <a:solidFill>
                      <a:schemeClr val="bg1">
                        <a:lumMod val="50000"/>
                      </a:schemeClr>
                    </a:solidFill>
                  </a:rPr>
                  <a:t>Discrete Integration: </a:t>
                </a:r>
                <a:r>
                  <a:rPr lang="en-US" sz="1400" dirty="0">
                    <a:solidFill>
                      <a:schemeClr val="bg1">
                        <a:lumMod val="50000"/>
                      </a:schemeClr>
                    </a:solidFill>
                  </a:rPr>
                  <a:t>Pixel space transformation (exp., exact) </a:t>
                </a:r>
              </a:p>
              <a:p>
                <a:endParaRPr lang="en-US" sz="1600" dirty="0"/>
              </a:p>
              <a:p>
                <a:r>
                  <a:rPr lang="en-US" sz="1600" dirty="0"/>
                  <a:t>Desirable implementation involves many steps (method dependent)</a:t>
                </a:r>
              </a:p>
              <a:p>
                <a:pPr marL="285750" indent="-285750">
                  <a:buFontTx/>
                  <a:buChar char="-"/>
                </a:pPr>
                <a:r>
                  <a:rPr lang="en-US" sz="1400" dirty="0"/>
                  <a:t>Up-sample user provided profile according to few conditions</a:t>
                </a:r>
              </a:p>
              <a:p>
                <a:pPr marL="285750" indent="-285750">
                  <a:buFontTx/>
                  <a:buChar char="-"/>
                </a:pPr>
                <a:r>
                  <a:rPr lang="en-US" sz="1400" dirty="0"/>
                  <a:t>Zero-padding determines output field discretization (</a:t>
                </a:r>
                <a14:m>
                  <m:oMath xmlns:m="http://schemas.openxmlformats.org/officeDocument/2006/math">
                    <m:r>
                      <a:rPr lang="en-US" sz="1400" b="0" i="1" smtClean="0">
                        <a:latin typeface="Cambria Math" panose="02040503050406030204" pitchFamily="18" charset="0"/>
                      </a:rPr>
                      <m:t>𝜆</m:t>
                    </m:r>
                    <m:r>
                      <a:rPr lang="en-US" sz="1400" b="0" i="1" smtClean="0">
                        <a:latin typeface="Cambria Math" panose="02040503050406030204" pitchFamily="18" charset="0"/>
                      </a:rPr>
                      <m:t>, </m:t>
                    </m:r>
                    <m:r>
                      <a:rPr lang="en-US" sz="1400" b="0" i="1" smtClean="0">
                        <a:latin typeface="Cambria Math" panose="02040503050406030204" pitchFamily="18" charset="0"/>
                      </a:rPr>
                      <m:t>𝑧</m:t>
                    </m:r>
                    <m:r>
                      <a:rPr lang="en-US" sz="1400" b="0" i="1" smtClean="0">
                        <a:latin typeface="Cambria Math" panose="02040503050406030204" pitchFamily="18" charset="0"/>
                      </a:rPr>
                      <m:t>)</m:t>
                    </m:r>
                  </m:oMath>
                </a14:m>
                <a:r>
                  <a:rPr lang="en-US" sz="1400" dirty="0"/>
                  <a:t>-dependent</a:t>
                </a:r>
              </a:p>
              <a:p>
                <a:pPr marL="285750" indent="-285750">
                  <a:buFontTx/>
                  <a:buChar char="-"/>
                </a:pPr>
                <a:r>
                  <a:rPr lang="en-US" sz="1400" dirty="0"/>
                  <a:t>Resample output field to a pixel size grid if sub-pixel sampling</a:t>
                </a:r>
              </a:p>
              <a:p>
                <a:endParaRPr lang="en-US" sz="600" dirty="0"/>
              </a:p>
              <a:p>
                <a:r>
                  <a:rPr lang="en-US" sz="1400" dirty="0">
                    <a:sym typeface="Wingdings" panose="05000000000000000000" pitchFamily="2" charset="2"/>
                  </a:rPr>
                  <a:t> There are many scenarios where one method is more efficient than the other</a:t>
                </a:r>
                <a:endParaRPr lang="en-US" sz="1400" dirty="0"/>
              </a:p>
            </p:txBody>
          </p:sp>
        </mc:Choice>
        <mc:Fallback xmlns="">
          <p:sp>
            <p:nvSpPr>
              <p:cNvPr id="8" name="TextBox 7">
                <a:extLst>
                  <a:ext uri="{FF2B5EF4-FFF2-40B4-BE49-F238E27FC236}">
                    <a16:creationId xmlns:a16="http://schemas.microsoft.com/office/drawing/2014/main" id="{007DE164-A2B9-75A2-844D-E3EA4ECB8A7D}"/>
                  </a:ext>
                </a:extLst>
              </p:cNvPr>
              <p:cNvSpPr txBox="1">
                <a:spLocks noRot="1" noChangeAspect="1" noMove="1" noResize="1" noEditPoints="1" noAdjustHandles="1" noChangeArrowheads="1" noChangeShapeType="1" noTextEdit="1"/>
              </p:cNvSpPr>
              <p:nvPr/>
            </p:nvSpPr>
            <p:spPr>
              <a:xfrm>
                <a:off x="5969726" y="1144359"/>
                <a:ext cx="6222274" cy="2462213"/>
              </a:xfrm>
              <a:prstGeom prst="rect">
                <a:avLst/>
              </a:prstGeom>
              <a:blipFill>
                <a:blip r:embed="rId7"/>
                <a:stretch>
                  <a:fillRect l="-490" t="-743" b="-148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E11A5C9-799D-8052-0429-0B5D5134B94F}"/>
              </a:ext>
            </a:extLst>
          </p:cNvPr>
          <p:cNvSpPr txBox="1"/>
          <p:nvPr/>
        </p:nvSpPr>
        <p:spPr>
          <a:xfrm>
            <a:off x="9564461" y="4703390"/>
            <a:ext cx="2451100" cy="1323439"/>
          </a:xfrm>
          <a:prstGeom prst="rect">
            <a:avLst/>
          </a:prstGeom>
          <a:noFill/>
        </p:spPr>
        <p:txBody>
          <a:bodyPr wrap="square" rtlCol="0">
            <a:spAutoFit/>
          </a:bodyPr>
          <a:lstStyle/>
          <a:p>
            <a:r>
              <a:rPr lang="en-US" sz="1600" b="1" dirty="0"/>
              <a:t>Operation in computational imaging research that we wanted to standardized and provide for others</a:t>
            </a:r>
          </a:p>
        </p:txBody>
      </p:sp>
    </p:spTree>
    <p:extLst>
      <p:ext uri="{BB962C8B-B14F-4D97-AF65-F5344CB8AC3E}">
        <p14:creationId xmlns:p14="http://schemas.microsoft.com/office/powerpoint/2010/main" val="4041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7">
            <a:extLst>
              <a:ext uri="{FF2B5EF4-FFF2-40B4-BE49-F238E27FC236}">
                <a16:creationId xmlns:a16="http://schemas.microsoft.com/office/drawing/2014/main" id="{DB231885-982C-B7E0-89DB-6126D92D84CC}"/>
              </a:ext>
            </a:extLst>
          </p:cNvPr>
          <p:cNvSpPr txBox="1"/>
          <p:nvPr/>
        </p:nvSpPr>
        <p:spPr>
          <a:xfrm>
            <a:off x="4805260" y="5233241"/>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600 nm</a:t>
            </a:r>
          </a:p>
        </p:txBody>
      </p:sp>
      <p:sp>
        <p:nvSpPr>
          <p:cNvPr id="17" name="TextBox 9">
            <a:extLst>
              <a:ext uri="{FF2B5EF4-FFF2-40B4-BE49-F238E27FC236}">
                <a16:creationId xmlns:a16="http://schemas.microsoft.com/office/drawing/2014/main" id="{FF13AFE5-0F60-1354-6CA6-8092C3621D06}"/>
              </a:ext>
            </a:extLst>
          </p:cNvPr>
          <p:cNvSpPr txBox="1"/>
          <p:nvPr/>
        </p:nvSpPr>
        <p:spPr>
          <a:xfrm>
            <a:off x="365468" y="5101253"/>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6 um</a:t>
            </a:r>
          </a:p>
        </p:txBody>
      </p:sp>
      <p:sp>
        <p:nvSpPr>
          <p:cNvPr id="21" name="TextBox 15">
            <a:extLst>
              <a:ext uri="{FF2B5EF4-FFF2-40B4-BE49-F238E27FC236}">
                <a16:creationId xmlns:a16="http://schemas.microsoft.com/office/drawing/2014/main" id="{3D408B4A-91EE-E106-9AC7-0A0F4F35E4E2}"/>
              </a:ext>
            </a:extLst>
          </p:cNvPr>
          <p:cNvSpPr txBox="1"/>
          <p:nvPr/>
        </p:nvSpPr>
        <p:spPr>
          <a:xfrm>
            <a:off x="10802679" y="4130361"/>
            <a:ext cx="77777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50 um</a:t>
            </a:r>
          </a:p>
        </p:txBody>
      </p:sp>
      <p:cxnSp>
        <p:nvCxnSpPr>
          <p:cNvPr id="22" name="Straight Connector 21">
            <a:extLst>
              <a:ext uri="{FF2B5EF4-FFF2-40B4-BE49-F238E27FC236}">
                <a16:creationId xmlns:a16="http://schemas.microsoft.com/office/drawing/2014/main" id="{EDD2F506-DD41-5A9C-DE4F-37BB8A0A169C}"/>
              </a:ext>
            </a:extLst>
          </p:cNvPr>
          <p:cNvCxnSpPr/>
          <p:nvPr/>
        </p:nvCxnSpPr>
        <p:spPr>
          <a:xfrm>
            <a:off x="10681910" y="4499693"/>
            <a:ext cx="9920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Placeholder 23">
            <a:extLst>
              <a:ext uri="{FF2B5EF4-FFF2-40B4-BE49-F238E27FC236}">
                <a16:creationId xmlns:a16="http://schemas.microsoft.com/office/drawing/2014/main" id="{9A2B3AB9-A4EB-FA36-F548-150098F8059B}"/>
              </a:ext>
            </a:extLst>
          </p:cNvPr>
          <p:cNvSpPr>
            <a:spLocks noGrp="1"/>
          </p:cNvSpPr>
          <p:nvPr>
            <p:ph type="sldNum" sz="quarter" idx="12"/>
          </p:nvPr>
        </p:nvSpPr>
        <p:spPr/>
        <p:txBody>
          <a:bodyPr/>
          <a:lstStyle/>
          <a:p>
            <a:fld id="{D06B1895-5C25-4E87-A445-A9267BAEEB72}" type="slidenum">
              <a:rPr lang="en-US" smtClean="0"/>
              <a:t>22</a:t>
            </a:fld>
            <a:endParaRPr lang="en-US"/>
          </a:p>
        </p:txBody>
      </p:sp>
      <p:sp>
        <p:nvSpPr>
          <p:cNvPr id="2" name="TextBox 1">
            <a:extLst>
              <a:ext uri="{FF2B5EF4-FFF2-40B4-BE49-F238E27FC236}">
                <a16:creationId xmlns:a16="http://schemas.microsoft.com/office/drawing/2014/main" id="{2F3B2DB3-A5FC-6A26-9E35-24BFAA8571A4}"/>
              </a:ext>
            </a:extLst>
          </p:cNvPr>
          <p:cNvSpPr txBox="1"/>
          <p:nvPr/>
        </p:nvSpPr>
        <p:spPr>
          <a:xfrm>
            <a:off x="746579" y="227367"/>
            <a:ext cx="10350500" cy="553998"/>
          </a:xfrm>
          <a:prstGeom prst="rect">
            <a:avLst/>
          </a:prstGeom>
          <a:noFill/>
        </p:spPr>
        <p:txBody>
          <a:bodyPr wrap="square" rtlCol="0">
            <a:spAutoFit/>
          </a:bodyPr>
          <a:lstStyle/>
          <a:p>
            <a:r>
              <a:rPr lang="en-US" sz="3000"/>
              <a:t>Point-Spread Function Optimization</a:t>
            </a:r>
            <a:endParaRPr lang="en-US" sz="3000" b="1"/>
          </a:p>
        </p:txBody>
      </p:sp>
      <p:sp>
        <p:nvSpPr>
          <p:cNvPr id="5" name="TextBox 4">
            <a:extLst>
              <a:ext uri="{FF2B5EF4-FFF2-40B4-BE49-F238E27FC236}">
                <a16:creationId xmlns:a16="http://schemas.microsoft.com/office/drawing/2014/main" id="{794349F6-BF82-167C-348C-73A1B3B29E0E}"/>
              </a:ext>
            </a:extLst>
          </p:cNvPr>
          <p:cNvSpPr txBox="1"/>
          <p:nvPr/>
        </p:nvSpPr>
        <p:spPr>
          <a:xfrm>
            <a:off x="5962927" y="1388811"/>
            <a:ext cx="5786179" cy="1338828"/>
          </a:xfrm>
          <a:prstGeom prst="rect">
            <a:avLst/>
          </a:prstGeom>
          <a:noFill/>
        </p:spPr>
        <p:txBody>
          <a:bodyPr wrap="square" rtlCol="0">
            <a:spAutoFit/>
          </a:bodyPr>
          <a:lstStyle/>
          <a:p>
            <a:r>
              <a:rPr lang="en-US" sz="1600"/>
              <a:t>Optimize the shapes on a metasurface to produces a simple multi-</a:t>
            </a:r>
            <a:r>
              <a:rPr lang="en-US" sz="1600" err="1"/>
              <a:t>focci</a:t>
            </a:r>
            <a:r>
              <a:rPr lang="en-US" sz="1600"/>
              <a:t> point-spread function at the sensor plane</a:t>
            </a:r>
          </a:p>
          <a:p>
            <a:endParaRPr lang="en-US" sz="700"/>
          </a:p>
          <a:p>
            <a:r>
              <a:rPr lang="en-US" sz="1400">
                <a:sym typeface="Wingdings" panose="05000000000000000000" pitchFamily="2" charset="2"/>
              </a:rPr>
              <a:t> Exists analytic solution for the ideal phase and transmission profile to produce each focal lobe alone but not obvious how to optimally merge the many behaviors into one lens. </a:t>
            </a:r>
            <a:endParaRPr lang="en-US" sz="1400"/>
          </a:p>
        </p:txBody>
      </p:sp>
      <p:pic>
        <p:nvPicPr>
          <p:cNvPr id="13" name="Picture 12" descr="A screenshot of a computer&#10;&#10;Description automatically generated">
            <a:extLst>
              <a:ext uri="{FF2B5EF4-FFF2-40B4-BE49-F238E27FC236}">
                <a16:creationId xmlns:a16="http://schemas.microsoft.com/office/drawing/2014/main" id="{6D0CCCCE-5EA7-A7B9-2647-D69D91DD97BE}"/>
              </a:ext>
            </a:extLst>
          </p:cNvPr>
          <p:cNvPicPr>
            <a:picLocks noChangeAspect="1"/>
          </p:cNvPicPr>
          <p:nvPr/>
        </p:nvPicPr>
        <p:blipFill rotWithShape="1">
          <a:blip r:embed="rId5">
            <a:extLst>
              <a:ext uri="{28A0092B-C50C-407E-A947-70E740481C1C}">
                <a14:useLocalDpi xmlns:a14="http://schemas.microsoft.com/office/drawing/2010/main" val="0"/>
              </a:ext>
            </a:extLst>
          </a:blip>
          <a:srcRect l="7988" t="6519" r="8519" b="6952"/>
          <a:stretch/>
        </p:blipFill>
        <p:spPr>
          <a:xfrm>
            <a:off x="933729" y="1056038"/>
            <a:ext cx="4725518" cy="1991589"/>
          </a:xfrm>
          <a:prstGeom prst="rect">
            <a:avLst/>
          </a:prstGeom>
        </p:spPr>
      </p:pic>
      <p:pic>
        <p:nvPicPr>
          <p:cNvPr id="4" name="Picture 3" descr="A yellow and blue gradient&#10;&#10;Description automatically generated">
            <a:extLst>
              <a:ext uri="{FF2B5EF4-FFF2-40B4-BE49-F238E27FC236}">
                <a16:creationId xmlns:a16="http://schemas.microsoft.com/office/drawing/2014/main" id="{C9727A3B-F69B-2BBA-0E34-1E4C61533572}"/>
              </a:ext>
            </a:extLst>
          </p:cNvPr>
          <p:cNvPicPr>
            <a:picLocks noChangeAspect="1"/>
          </p:cNvPicPr>
          <p:nvPr/>
        </p:nvPicPr>
        <p:blipFill rotWithShape="1">
          <a:blip r:embed="rId6">
            <a:extLst>
              <a:ext uri="{28A0092B-C50C-407E-A947-70E740481C1C}">
                <a14:useLocalDpi xmlns:a14="http://schemas.microsoft.com/office/drawing/2010/main" val="0"/>
              </a:ext>
            </a:extLst>
          </a:blip>
          <a:srcRect t="-1" r="25357" b="269"/>
          <a:stretch/>
        </p:blipFill>
        <p:spPr>
          <a:xfrm>
            <a:off x="1511392" y="3485688"/>
            <a:ext cx="9415172" cy="3144945"/>
          </a:xfrm>
          <a:prstGeom prst="rect">
            <a:avLst/>
          </a:prstGeom>
        </p:spPr>
      </p:pic>
      <p:pic>
        <p:nvPicPr>
          <p:cNvPr id="3" name="opt_video">
            <a:hlinkClick r:id="" action="ppaction://media"/>
            <a:extLst>
              <a:ext uri="{FF2B5EF4-FFF2-40B4-BE49-F238E27FC236}">
                <a16:creationId xmlns:a16="http://schemas.microsoft.com/office/drawing/2014/main" id="{F8970F46-C25C-45DA-BA61-6A830A8DE77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25359"/>
          <a:stretch/>
        </p:blipFill>
        <p:spPr>
          <a:xfrm>
            <a:off x="1358873" y="3262034"/>
            <a:ext cx="9919175" cy="3322277"/>
          </a:xfrm>
          <a:prstGeom prst="rect">
            <a:avLst/>
          </a:prstGeom>
        </p:spPr>
      </p:pic>
    </p:spTree>
    <p:extLst>
      <p:ext uri="{BB962C8B-B14F-4D97-AF65-F5344CB8AC3E}">
        <p14:creationId xmlns:p14="http://schemas.microsoft.com/office/powerpoint/2010/main" val="13241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erson with a camera&#10;&#10;Description automatically generated">
            <a:extLst>
              <a:ext uri="{FF2B5EF4-FFF2-40B4-BE49-F238E27FC236}">
                <a16:creationId xmlns:a16="http://schemas.microsoft.com/office/drawing/2014/main" id="{1796F6E5-65B6-791B-BA52-BB45C4234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9744"/>
            <a:ext cx="7905750" cy="5048250"/>
          </a:xfrm>
          <a:prstGeom prst="rect">
            <a:avLst/>
          </a:prstGeom>
        </p:spPr>
      </p:pic>
      <p:sp>
        <p:nvSpPr>
          <p:cNvPr id="4" name="Slide Number Placeholder 3">
            <a:extLst>
              <a:ext uri="{FF2B5EF4-FFF2-40B4-BE49-F238E27FC236}">
                <a16:creationId xmlns:a16="http://schemas.microsoft.com/office/drawing/2014/main" id="{0E2D95B1-B961-EFB7-F6E4-67865439AB7B}"/>
              </a:ext>
            </a:extLst>
          </p:cNvPr>
          <p:cNvSpPr>
            <a:spLocks noGrp="1"/>
          </p:cNvSpPr>
          <p:nvPr>
            <p:ph type="sldNum" sz="quarter" idx="12"/>
          </p:nvPr>
        </p:nvSpPr>
        <p:spPr/>
        <p:txBody>
          <a:bodyPr/>
          <a:lstStyle/>
          <a:p>
            <a:fld id="{D06B1895-5C25-4E87-A445-A9267BAEEB72}" type="slidenum">
              <a:rPr lang="en-US" smtClean="0"/>
              <a:t>23</a:t>
            </a:fld>
            <a:endParaRPr lang="en-US"/>
          </a:p>
        </p:txBody>
      </p:sp>
      <p:sp>
        <p:nvSpPr>
          <p:cNvPr id="5" name="TextBox 4">
            <a:extLst>
              <a:ext uri="{FF2B5EF4-FFF2-40B4-BE49-F238E27FC236}">
                <a16:creationId xmlns:a16="http://schemas.microsoft.com/office/drawing/2014/main" id="{651BACB2-1EAC-E1F6-3A34-061A2426FE29}"/>
              </a:ext>
            </a:extLst>
          </p:cNvPr>
          <p:cNvSpPr txBox="1"/>
          <p:nvPr/>
        </p:nvSpPr>
        <p:spPr>
          <a:xfrm>
            <a:off x="615950" y="136525"/>
            <a:ext cx="9867900" cy="553998"/>
          </a:xfrm>
          <a:prstGeom prst="rect">
            <a:avLst/>
          </a:prstGeom>
          <a:noFill/>
        </p:spPr>
        <p:txBody>
          <a:bodyPr wrap="square" rtlCol="0">
            <a:spAutoFit/>
          </a:bodyPr>
          <a:lstStyle/>
          <a:p>
            <a:r>
              <a:rPr lang="en-US" sz="3000" b="1" dirty="0"/>
              <a:t>Task-Specialized Vision: </a:t>
            </a:r>
            <a:r>
              <a:rPr lang="en-US" sz="3000" dirty="0"/>
              <a:t>Optical Computing</a:t>
            </a:r>
          </a:p>
        </p:txBody>
      </p:sp>
      <p:sp>
        <p:nvSpPr>
          <p:cNvPr id="17" name="TextBox 16">
            <a:extLst>
              <a:ext uri="{FF2B5EF4-FFF2-40B4-BE49-F238E27FC236}">
                <a16:creationId xmlns:a16="http://schemas.microsoft.com/office/drawing/2014/main" id="{8AD524DB-A868-0EFF-5BD0-B2AEC6955E3F}"/>
              </a:ext>
            </a:extLst>
          </p:cNvPr>
          <p:cNvSpPr txBox="1"/>
          <p:nvPr/>
        </p:nvSpPr>
        <p:spPr>
          <a:xfrm>
            <a:off x="1230312" y="1065665"/>
            <a:ext cx="9731375" cy="369332"/>
          </a:xfrm>
          <a:prstGeom prst="rect">
            <a:avLst/>
          </a:prstGeom>
          <a:noFill/>
        </p:spPr>
        <p:txBody>
          <a:bodyPr wrap="square" rtlCol="0">
            <a:spAutoFit/>
          </a:bodyPr>
          <a:lstStyle/>
          <a:p>
            <a:r>
              <a:rPr lang="en-US" dirty="0"/>
              <a:t>Replace digital image processing (e.g. edge-detection) with cheaper opto-electronic operations </a:t>
            </a:r>
          </a:p>
        </p:txBody>
      </p:sp>
      <p:pic>
        <p:nvPicPr>
          <p:cNvPr id="9" name="Picture 8" descr="A qr code on a white background&#10;&#10;Description automatically generated">
            <a:extLst>
              <a:ext uri="{FF2B5EF4-FFF2-40B4-BE49-F238E27FC236}">
                <a16:creationId xmlns:a16="http://schemas.microsoft.com/office/drawing/2014/main" id="{473CB58E-9105-E232-FF50-47E03E989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9875" y="1202602"/>
            <a:ext cx="1234283" cy="1234283"/>
          </a:xfrm>
          <a:prstGeom prst="rect">
            <a:avLst/>
          </a:prstGeom>
        </p:spPr>
      </p:pic>
      <p:sp>
        <p:nvSpPr>
          <p:cNvPr id="10" name="TextBox 9">
            <a:extLst>
              <a:ext uri="{FF2B5EF4-FFF2-40B4-BE49-F238E27FC236}">
                <a16:creationId xmlns:a16="http://schemas.microsoft.com/office/drawing/2014/main" id="{7FE0CBC0-C710-7CDC-2552-BB77E63DA531}"/>
              </a:ext>
            </a:extLst>
          </p:cNvPr>
          <p:cNvSpPr txBox="1"/>
          <p:nvPr/>
        </p:nvSpPr>
        <p:spPr>
          <a:xfrm>
            <a:off x="11126335" y="2353567"/>
            <a:ext cx="895566" cy="276999"/>
          </a:xfrm>
          <a:prstGeom prst="rect">
            <a:avLst/>
          </a:prstGeom>
          <a:noFill/>
        </p:spPr>
        <p:txBody>
          <a:bodyPr wrap="none" rtlCol="0">
            <a:spAutoFit/>
          </a:bodyPr>
          <a:lstStyle/>
          <a:p>
            <a:r>
              <a:rPr lang="en-US" sz="1200" dirty="0"/>
              <a:t>(More info)</a:t>
            </a:r>
          </a:p>
        </p:txBody>
      </p:sp>
    </p:spTree>
    <p:extLst>
      <p:ext uri="{BB962C8B-B14F-4D97-AF65-F5344CB8AC3E}">
        <p14:creationId xmlns:p14="http://schemas.microsoft.com/office/powerpoint/2010/main" val="3496470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erson with a camera&#10;&#10;Description automatically generated">
            <a:extLst>
              <a:ext uri="{FF2B5EF4-FFF2-40B4-BE49-F238E27FC236}">
                <a16:creationId xmlns:a16="http://schemas.microsoft.com/office/drawing/2014/main" id="{1796F6E5-65B6-791B-BA52-BB45C4234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9744"/>
            <a:ext cx="7905750" cy="5048250"/>
          </a:xfrm>
          <a:prstGeom prst="rect">
            <a:avLst/>
          </a:prstGeom>
        </p:spPr>
      </p:pic>
      <p:pic>
        <p:nvPicPr>
          <p:cNvPr id="6" name="Picture 5" descr="A diagram of a physical measurement&#10;&#10;Description automatically generated with medium confidence">
            <a:extLst>
              <a:ext uri="{FF2B5EF4-FFF2-40B4-BE49-F238E27FC236}">
                <a16:creationId xmlns:a16="http://schemas.microsoft.com/office/drawing/2014/main" id="{DA945667-7341-6D78-062D-046B6FAFD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1711"/>
            <a:ext cx="7952927" cy="5456289"/>
          </a:xfrm>
          <a:prstGeom prst="rect">
            <a:avLst/>
          </a:prstGeom>
        </p:spPr>
      </p:pic>
      <p:sp>
        <p:nvSpPr>
          <p:cNvPr id="4" name="Slide Number Placeholder 3">
            <a:extLst>
              <a:ext uri="{FF2B5EF4-FFF2-40B4-BE49-F238E27FC236}">
                <a16:creationId xmlns:a16="http://schemas.microsoft.com/office/drawing/2014/main" id="{0E2D95B1-B961-EFB7-F6E4-67865439AB7B}"/>
              </a:ext>
            </a:extLst>
          </p:cNvPr>
          <p:cNvSpPr>
            <a:spLocks noGrp="1"/>
          </p:cNvSpPr>
          <p:nvPr>
            <p:ph type="sldNum" sz="quarter" idx="12"/>
          </p:nvPr>
        </p:nvSpPr>
        <p:spPr/>
        <p:txBody>
          <a:bodyPr/>
          <a:lstStyle/>
          <a:p>
            <a:fld id="{D06B1895-5C25-4E87-A445-A9267BAEEB72}" type="slidenum">
              <a:rPr lang="en-US" smtClean="0"/>
              <a:t>24</a:t>
            </a:fld>
            <a:endParaRPr lang="en-US"/>
          </a:p>
        </p:txBody>
      </p:sp>
      <p:sp>
        <p:nvSpPr>
          <p:cNvPr id="5" name="TextBox 4">
            <a:extLst>
              <a:ext uri="{FF2B5EF4-FFF2-40B4-BE49-F238E27FC236}">
                <a16:creationId xmlns:a16="http://schemas.microsoft.com/office/drawing/2014/main" id="{651BACB2-1EAC-E1F6-3A34-061A2426FE29}"/>
              </a:ext>
            </a:extLst>
          </p:cNvPr>
          <p:cNvSpPr txBox="1"/>
          <p:nvPr/>
        </p:nvSpPr>
        <p:spPr>
          <a:xfrm>
            <a:off x="615950" y="136525"/>
            <a:ext cx="9867900" cy="553998"/>
          </a:xfrm>
          <a:prstGeom prst="rect">
            <a:avLst/>
          </a:prstGeom>
          <a:noFill/>
        </p:spPr>
        <p:txBody>
          <a:bodyPr wrap="square" rtlCol="0">
            <a:spAutoFit/>
          </a:bodyPr>
          <a:lstStyle/>
          <a:p>
            <a:r>
              <a:rPr lang="en-US" sz="3000" b="1" dirty="0"/>
              <a:t>Task-Specialized Vision: </a:t>
            </a:r>
            <a:r>
              <a:rPr lang="en-US" sz="3000" dirty="0"/>
              <a:t>Optical Computing</a:t>
            </a:r>
          </a:p>
        </p:txBody>
      </p:sp>
      <p:pic>
        <p:nvPicPr>
          <p:cNvPr id="15" name="Picture 14" descr="A collage of images of a person with a camera&#10;&#10;Description automatically generated">
            <a:extLst>
              <a:ext uri="{FF2B5EF4-FFF2-40B4-BE49-F238E27FC236}">
                <a16:creationId xmlns:a16="http://schemas.microsoft.com/office/drawing/2014/main" id="{4B00198B-13F3-1334-96FC-3033142FFAD9}"/>
              </a:ext>
            </a:extLst>
          </p:cNvPr>
          <p:cNvPicPr>
            <a:picLocks noChangeAspect="1"/>
          </p:cNvPicPr>
          <p:nvPr/>
        </p:nvPicPr>
        <p:blipFill rotWithShape="1">
          <a:blip r:embed="rId5">
            <a:extLst>
              <a:ext uri="{28A0092B-C50C-407E-A947-70E740481C1C}">
                <a14:useLocalDpi xmlns:a14="http://schemas.microsoft.com/office/drawing/2010/main" val="0"/>
              </a:ext>
            </a:extLst>
          </a:blip>
          <a:srcRect l="45810" t="51852"/>
          <a:stretch/>
        </p:blipFill>
        <p:spPr>
          <a:xfrm>
            <a:off x="7645400" y="4727399"/>
            <a:ext cx="3921617" cy="2130601"/>
          </a:xfrm>
          <a:prstGeom prst="rect">
            <a:avLst/>
          </a:prstGeom>
        </p:spPr>
      </p:pic>
      <p:sp>
        <p:nvSpPr>
          <p:cNvPr id="16" name="TextBox 15">
            <a:extLst>
              <a:ext uri="{FF2B5EF4-FFF2-40B4-BE49-F238E27FC236}">
                <a16:creationId xmlns:a16="http://schemas.microsoft.com/office/drawing/2014/main" id="{124A2C86-9C7D-EDD7-10D1-36E7C760448C}"/>
              </a:ext>
            </a:extLst>
          </p:cNvPr>
          <p:cNvSpPr txBox="1"/>
          <p:nvPr/>
        </p:nvSpPr>
        <p:spPr>
          <a:xfrm>
            <a:off x="3952875" y="5336480"/>
            <a:ext cx="3660774" cy="1384995"/>
          </a:xfrm>
          <a:prstGeom prst="rect">
            <a:avLst/>
          </a:prstGeom>
          <a:noFill/>
        </p:spPr>
        <p:txBody>
          <a:bodyPr wrap="square" rtlCol="0">
            <a:spAutoFit/>
          </a:bodyPr>
          <a:lstStyle/>
          <a:p>
            <a:r>
              <a:rPr lang="en-US" sz="1400" dirty="0"/>
              <a:t>Steerable gaussian derivative by changing the digital summation weights</a:t>
            </a:r>
          </a:p>
          <a:p>
            <a:endParaRPr lang="en-US" sz="1400" dirty="0"/>
          </a:p>
          <a:p>
            <a:r>
              <a:rPr lang="en-US" sz="1400" dirty="0">
                <a:sym typeface="Wingdings" panose="05000000000000000000" pitchFamily="2" charset="2"/>
              </a:rPr>
              <a:t> First time that opto-electronic processing this was done in a single snapshot with a single sensor</a:t>
            </a:r>
            <a:endParaRPr lang="en-US" sz="1400" dirty="0"/>
          </a:p>
        </p:txBody>
      </p:sp>
      <p:sp>
        <p:nvSpPr>
          <p:cNvPr id="17" name="TextBox 16">
            <a:extLst>
              <a:ext uri="{FF2B5EF4-FFF2-40B4-BE49-F238E27FC236}">
                <a16:creationId xmlns:a16="http://schemas.microsoft.com/office/drawing/2014/main" id="{8AD524DB-A868-0EFF-5BD0-B2AEC6955E3F}"/>
              </a:ext>
            </a:extLst>
          </p:cNvPr>
          <p:cNvSpPr txBox="1"/>
          <p:nvPr/>
        </p:nvSpPr>
        <p:spPr>
          <a:xfrm>
            <a:off x="1230312" y="1065665"/>
            <a:ext cx="9731375" cy="369332"/>
          </a:xfrm>
          <a:prstGeom prst="rect">
            <a:avLst/>
          </a:prstGeom>
          <a:noFill/>
        </p:spPr>
        <p:txBody>
          <a:bodyPr wrap="square" rtlCol="0">
            <a:spAutoFit/>
          </a:bodyPr>
          <a:lstStyle/>
          <a:p>
            <a:r>
              <a:rPr lang="en-US" dirty="0"/>
              <a:t>Replace digital image processing (e.g. edge-detection) with cheaper opto-electronic operations </a:t>
            </a:r>
          </a:p>
        </p:txBody>
      </p:sp>
      <p:pic>
        <p:nvPicPr>
          <p:cNvPr id="9" name="Picture 8" descr="A qr code on a white background&#10;&#10;Description automatically generated">
            <a:extLst>
              <a:ext uri="{FF2B5EF4-FFF2-40B4-BE49-F238E27FC236}">
                <a16:creationId xmlns:a16="http://schemas.microsoft.com/office/drawing/2014/main" id="{473CB58E-9105-E232-FF50-47E03E9891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9875" y="1202602"/>
            <a:ext cx="1234283" cy="1234283"/>
          </a:xfrm>
          <a:prstGeom prst="rect">
            <a:avLst/>
          </a:prstGeom>
        </p:spPr>
      </p:pic>
      <p:sp>
        <p:nvSpPr>
          <p:cNvPr id="10" name="TextBox 9">
            <a:extLst>
              <a:ext uri="{FF2B5EF4-FFF2-40B4-BE49-F238E27FC236}">
                <a16:creationId xmlns:a16="http://schemas.microsoft.com/office/drawing/2014/main" id="{7FE0CBC0-C710-7CDC-2552-BB77E63DA531}"/>
              </a:ext>
            </a:extLst>
          </p:cNvPr>
          <p:cNvSpPr txBox="1"/>
          <p:nvPr/>
        </p:nvSpPr>
        <p:spPr>
          <a:xfrm>
            <a:off x="11126335" y="2353567"/>
            <a:ext cx="895566" cy="276999"/>
          </a:xfrm>
          <a:prstGeom prst="rect">
            <a:avLst/>
          </a:prstGeom>
          <a:noFill/>
        </p:spPr>
        <p:txBody>
          <a:bodyPr wrap="none" rtlCol="0">
            <a:spAutoFit/>
          </a:bodyPr>
          <a:lstStyle/>
          <a:p>
            <a:r>
              <a:rPr lang="en-US" sz="1200" dirty="0"/>
              <a:t>(More info)</a:t>
            </a:r>
          </a:p>
        </p:txBody>
      </p:sp>
    </p:spTree>
    <p:extLst>
      <p:ext uri="{BB962C8B-B14F-4D97-AF65-F5344CB8AC3E}">
        <p14:creationId xmlns:p14="http://schemas.microsoft.com/office/powerpoint/2010/main" val="155562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376D17-E108-4EBF-9859-4C628DE217C1}"/>
              </a:ext>
            </a:extLst>
          </p:cNvPr>
          <p:cNvSpPr>
            <a:spLocks noGrp="1"/>
          </p:cNvSpPr>
          <p:nvPr>
            <p:ph type="sldNum" sz="quarter" idx="12"/>
          </p:nvPr>
        </p:nvSpPr>
        <p:spPr/>
        <p:txBody>
          <a:bodyPr/>
          <a:lstStyle/>
          <a:p>
            <a:fld id="{D06B1895-5C25-4E87-A445-A9267BAEEB72}" type="slidenum">
              <a:rPr lang="en-US" smtClean="0"/>
              <a:t>25</a:t>
            </a:fld>
            <a:endParaRPr lang="en-US"/>
          </a:p>
        </p:txBody>
      </p:sp>
      <p:sp>
        <p:nvSpPr>
          <p:cNvPr id="7" name="TextBox 6">
            <a:extLst>
              <a:ext uri="{FF2B5EF4-FFF2-40B4-BE49-F238E27FC236}">
                <a16:creationId xmlns:a16="http://schemas.microsoft.com/office/drawing/2014/main" id="{B9CE08A6-0024-158E-8625-3226039AAA77}"/>
              </a:ext>
            </a:extLst>
          </p:cNvPr>
          <p:cNvSpPr txBox="1"/>
          <p:nvPr/>
        </p:nvSpPr>
        <p:spPr>
          <a:xfrm>
            <a:off x="746579" y="227367"/>
            <a:ext cx="10350500" cy="553998"/>
          </a:xfrm>
          <a:prstGeom prst="rect">
            <a:avLst/>
          </a:prstGeom>
          <a:noFill/>
        </p:spPr>
        <p:txBody>
          <a:bodyPr wrap="square" rtlCol="0">
            <a:spAutoFit/>
          </a:bodyPr>
          <a:lstStyle/>
          <a:p>
            <a:r>
              <a:rPr lang="en-US" sz="3000"/>
              <a:t>Point-Spread Function Optimization</a:t>
            </a:r>
            <a:endParaRPr lang="en-US" sz="3000" b="1"/>
          </a:p>
        </p:txBody>
      </p:sp>
      <p:sp>
        <p:nvSpPr>
          <p:cNvPr id="8" name="TextBox 7">
            <a:extLst>
              <a:ext uri="{FF2B5EF4-FFF2-40B4-BE49-F238E27FC236}">
                <a16:creationId xmlns:a16="http://schemas.microsoft.com/office/drawing/2014/main" id="{63B74F71-90AA-D890-381F-7FA5DAFC7792}"/>
              </a:ext>
            </a:extLst>
          </p:cNvPr>
          <p:cNvSpPr txBox="1"/>
          <p:nvPr/>
        </p:nvSpPr>
        <p:spPr>
          <a:xfrm>
            <a:off x="624114" y="1143270"/>
            <a:ext cx="11248572" cy="1538883"/>
          </a:xfrm>
          <a:prstGeom prst="rect">
            <a:avLst/>
          </a:prstGeom>
          <a:noFill/>
        </p:spPr>
        <p:txBody>
          <a:bodyPr wrap="square" rtlCol="0">
            <a:spAutoFit/>
          </a:bodyPr>
          <a:lstStyle/>
          <a:p>
            <a:r>
              <a:rPr lang="en-US" b="1" dirty="0" err="1"/>
              <a:t>Dflat</a:t>
            </a:r>
            <a:r>
              <a:rPr lang="en-US" b="1" dirty="0"/>
              <a:t> Goal:</a:t>
            </a:r>
            <a:r>
              <a:rPr lang="en-US" dirty="0"/>
              <a:t> Make the optimization of flat optics as easy as optimizing a deep neural network (code perspective)</a:t>
            </a:r>
          </a:p>
          <a:p>
            <a:endParaRPr lang="en-US" sz="600" dirty="0"/>
          </a:p>
          <a:p>
            <a:pPr marL="285750" indent="-285750">
              <a:buFont typeface="Wingdings" panose="05000000000000000000" pitchFamily="2" charset="2"/>
              <a:buChar char="à"/>
            </a:pPr>
            <a:r>
              <a:rPr lang="en-US" sz="1600" dirty="0">
                <a:sym typeface="Wingdings" panose="05000000000000000000" pitchFamily="2" charset="2"/>
              </a:rPr>
              <a:t>Using pre-trained </a:t>
            </a:r>
            <a:r>
              <a:rPr lang="en-US" sz="1600" b="1" dirty="0">
                <a:sym typeface="Wingdings" panose="05000000000000000000" pitchFamily="2" charset="2"/>
              </a:rPr>
              <a:t>metasurface models should be as easy as using a pre-trained CLIP or Perceptual Loss</a:t>
            </a:r>
          </a:p>
          <a:p>
            <a:pPr lvl="1"/>
            <a:r>
              <a:rPr lang="en-US" sz="1600" dirty="0">
                <a:sym typeface="Wingdings" panose="05000000000000000000" pitchFamily="2" charset="2"/>
              </a:rPr>
              <a:t>Challenge</a:t>
            </a:r>
            <a:r>
              <a:rPr lang="en-US" sz="1600" i="1" dirty="0">
                <a:sym typeface="Wingdings" panose="05000000000000000000" pitchFamily="2" charset="2"/>
              </a:rPr>
              <a:t>: </a:t>
            </a:r>
            <a:r>
              <a:rPr lang="en-US" sz="1600" dirty="0">
                <a:sym typeface="Wingdings" panose="05000000000000000000" pitchFamily="2" charset="2"/>
              </a:rPr>
              <a:t>Each metasurface model is like a CLIP trained in a different language (different tokenizers, datasets…)</a:t>
            </a:r>
            <a:br>
              <a:rPr lang="en-US" sz="1600" b="1" dirty="0">
                <a:sym typeface="Wingdings" panose="05000000000000000000" pitchFamily="2" charset="2"/>
              </a:rPr>
            </a:br>
            <a:endParaRPr lang="en-US" sz="600" b="1" dirty="0">
              <a:sym typeface="Wingdings" panose="05000000000000000000" pitchFamily="2" charset="2"/>
            </a:endParaRPr>
          </a:p>
          <a:p>
            <a:pPr marL="285750" indent="-285750">
              <a:buFont typeface="Wingdings" panose="05000000000000000000" pitchFamily="2" charset="2"/>
              <a:buChar char="à"/>
            </a:pPr>
            <a:r>
              <a:rPr lang="en-US" sz="1600" dirty="0">
                <a:sym typeface="Wingdings" panose="05000000000000000000" pitchFamily="2" charset="2"/>
              </a:rPr>
              <a:t>Modules for </a:t>
            </a:r>
            <a:r>
              <a:rPr lang="en-US" sz="1600" b="1" dirty="0">
                <a:sym typeface="Wingdings" panose="05000000000000000000" pitchFamily="2" charset="2"/>
              </a:rPr>
              <a:t>point-spread functions/propagations should be as easy as using Conv2D layer </a:t>
            </a:r>
          </a:p>
          <a:p>
            <a:pPr lvl="1"/>
            <a:r>
              <a:rPr lang="en-US" sz="1600" dirty="0">
                <a:sym typeface="Wingdings" panose="05000000000000000000" pitchFamily="2" charset="2"/>
              </a:rPr>
              <a:t>Challenge</a:t>
            </a:r>
            <a:r>
              <a:rPr lang="en-US" sz="1600" i="1" dirty="0">
                <a:sym typeface="Wingdings" panose="05000000000000000000" pitchFamily="2" charset="2"/>
              </a:rPr>
              <a:t>: </a:t>
            </a:r>
            <a:r>
              <a:rPr lang="en-US" sz="1600" dirty="0">
                <a:sym typeface="Wingdings" panose="05000000000000000000" pitchFamily="2" charset="2"/>
              </a:rPr>
              <a:t>Managing large number of branches in code for different approximations and configurations</a:t>
            </a:r>
            <a:endParaRPr lang="en-US" sz="1600" i="1" dirty="0">
              <a:sym typeface="Wingdings" panose="05000000000000000000" pitchFamily="2" charset="2"/>
            </a:endParaRPr>
          </a:p>
        </p:txBody>
      </p:sp>
      <p:sp>
        <p:nvSpPr>
          <p:cNvPr id="3" name="TextBox 2">
            <a:extLst>
              <a:ext uri="{FF2B5EF4-FFF2-40B4-BE49-F238E27FC236}">
                <a16:creationId xmlns:a16="http://schemas.microsoft.com/office/drawing/2014/main" id="{90059385-ECC2-2B91-65AE-43B2AAFCEBB7}"/>
              </a:ext>
            </a:extLst>
          </p:cNvPr>
          <p:cNvSpPr txBox="1"/>
          <p:nvPr/>
        </p:nvSpPr>
        <p:spPr>
          <a:xfrm>
            <a:off x="8879115" y="3429000"/>
            <a:ext cx="2743199" cy="523220"/>
          </a:xfrm>
          <a:prstGeom prst="rect">
            <a:avLst/>
          </a:prstGeom>
          <a:noFill/>
        </p:spPr>
        <p:txBody>
          <a:bodyPr wrap="square" rtlCol="0">
            <a:spAutoFit/>
          </a:bodyPr>
          <a:lstStyle/>
          <a:p>
            <a:r>
              <a:rPr lang="en-US" sz="1400" dirty="0">
                <a:sym typeface="Wingdings" panose="05000000000000000000" pitchFamily="2" charset="2"/>
              </a:rPr>
              <a:t>Additional piece not discussed as much in this talk:</a:t>
            </a:r>
          </a:p>
        </p:txBody>
      </p:sp>
      <p:pic>
        <p:nvPicPr>
          <p:cNvPr id="6" name="Picture 5">
            <a:extLst>
              <a:ext uri="{FF2B5EF4-FFF2-40B4-BE49-F238E27FC236}">
                <a16:creationId xmlns:a16="http://schemas.microsoft.com/office/drawing/2014/main" id="{E248B7B6-0815-89B0-7C54-19AB986E9FBD}"/>
              </a:ext>
            </a:extLst>
          </p:cNvPr>
          <p:cNvPicPr>
            <a:picLocks noChangeAspect="1"/>
          </p:cNvPicPr>
          <p:nvPr/>
        </p:nvPicPr>
        <p:blipFill>
          <a:blip r:embed="rId5"/>
          <a:stretch>
            <a:fillRect/>
          </a:stretch>
        </p:blipFill>
        <p:spPr>
          <a:xfrm>
            <a:off x="9205134" y="4086219"/>
            <a:ext cx="1554132" cy="1703070"/>
          </a:xfrm>
          <a:prstGeom prst="rect">
            <a:avLst/>
          </a:prstGeom>
        </p:spPr>
      </p:pic>
      <p:pic>
        <p:nvPicPr>
          <p:cNvPr id="9" name="optimization_code-ezgif.com-video-speed">
            <a:hlinkClick r:id="" action="ppaction://media"/>
            <a:extLst>
              <a:ext uri="{FF2B5EF4-FFF2-40B4-BE49-F238E27FC236}">
                <a16:creationId xmlns:a16="http://schemas.microsoft.com/office/drawing/2014/main" id="{47590619-F614-F703-3393-8280A729F5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779" t="9870" r="3151" b="4274"/>
          <a:stretch/>
        </p:blipFill>
        <p:spPr>
          <a:xfrm>
            <a:off x="2093686" y="2909520"/>
            <a:ext cx="6516914" cy="3948480"/>
          </a:xfrm>
          <a:prstGeom prst="rect">
            <a:avLst/>
          </a:prstGeom>
        </p:spPr>
      </p:pic>
    </p:spTree>
    <p:extLst>
      <p:ext uri="{BB962C8B-B14F-4D97-AF65-F5344CB8AC3E}">
        <p14:creationId xmlns:p14="http://schemas.microsoft.com/office/powerpoint/2010/main" val="343474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8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376D17-E108-4EBF-9859-4C628DE217C1}"/>
              </a:ext>
            </a:extLst>
          </p:cNvPr>
          <p:cNvSpPr>
            <a:spLocks noGrp="1"/>
          </p:cNvSpPr>
          <p:nvPr>
            <p:ph type="sldNum" sz="quarter" idx="12"/>
          </p:nvPr>
        </p:nvSpPr>
        <p:spPr/>
        <p:txBody>
          <a:bodyPr/>
          <a:lstStyle/>
          <a:p>
            <a:fld id="{D06B1895-5C25-4E87-A445-A9267BAEEB72}" type="slidenum">
              <a:rPr lang="en-US" smtClean="0"/>
              <a:t>26</a:t>
            </a:fld>
            <a:endParaRPr lang="en-US"/>
          </a:p>
        </p:txBody>
      </p:sp>
      <p:pic>
        <p:nvPicPr>
          <p:cNvPr id="5" name="Picture 4" descr="A red and black square pattern&#10;&#10;Description automatically generated">
            <a:extLst>
              <a:ext uri="{FF2B5EF4-FFF2-40B4-BE49-F238E27FC236}">
                <a16:creationId xmlns:a16="http://schemas.microsoft.com/office/drawing/2014/main" id="{7B467006-CF91-0BC6-6DFC-27E6728E0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82" y="1692275"/>
            <a:ext cx="3223931" cy="3105150"/>
          </a:xfrm>
          <a:prstGeom prst="rect">
            <a:avLst/>
          </a:prstGeom>
        </p:spPr>
      </p:pic>
      <p:pic>
        <p:nvPicPr>
          <p:cNvPr id="9" name="Picture 8" descr="A blue and yellow logo&#10;&#10;Description automatically generated">
            <a:extLst>
              <a:ext uri="{FF2B5EF4-FFF2-40B4-BE49-F238E27FC236}">
                <a16:creationId xmlns:a16="http://schemas.microsoft.com/office/drawing/2014/main" id="{6B232C99-CC16-8F10-4F2C-8987E4617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481" y="736600"/>
            <a:ext cx="3254632" cy="819150"/>
          </a:xfrm>
          <a:prstGeom prst="rect">
            <a:avLst/>
          </a:prstGeom>
        </p:spPr>
      </p:pic>
      <p:sp>
        <p:nvSpPr>
          <p:cNvPr id="12" name="TextBox 11">
            <a:extLst>
              <a:ext uri="{FF2B5EF4-FFF2-40B4-BE49-F238E27FC236}">
                <a16:creationId xmlns:a16="http://schemas.microsoft.com/office/drawing/2014/main" id="{4D402BF3-4200-B690-5E8F-C21C914AD40E}"/>
              </a:ext>
            </a:extLst>
          </p:cNvPr>
          <p:cNvSpPr txBox="1"/>
          <p:nvPr/>
        </p:nvSpPr>
        <p:spPr>
          <a:xfrm>
            <a:off x="4748668" y="1944079"/>
            <a:ext cx="6534150" cy="1677382"/>
          </a:xfrm>
          <a:prstGeom prst="rect">
            <a:avLst/>
          </a:prstGeom>
          <a:noFill/>
        </p:spPr>
        <p:txBody>
          <a:bodyPr wrap="square" rtlCol="0">
            <a:spAutoFit/>
          </a:bodyPr>
          <a:lstStyle/>
          <a:p>
            <a:r>
              <a:rPr lang="en-US" sz="1600" b="1" dirty="0"/>
              <a:t>Free and Open Source</a:t>
            </a:r>
            <a:r>
              <a:rPr lang="en-US" sz="1600" dirty="0"/>
              <a:t>:</a:t>
            </a:r>
          </a:p>
          <a:p>
            <a:endParaRPr lang="en-US" sz="500" dirty="0"/>
          </a:p>
          <a:p>
            <a:pPr marL="285750" indent="-285750">
              <a:buFont typeface="Arial" panose="020B0604020202020204" pitchFamily="34" charset="0"/>
              <a:buChar char="•"/>
            </a:pPr>
            <a:r>
              <a:rPr lang="en-US" sz="1600" dirty="0"/>
              <a:t>Continuous Integration / </a:t>
            </a:r>
            <a:r>
              <a:rPr lang="en-US" sz="1600" dirty="0" err="1"/>
              <a:t>Pytest</a:t>
            </a:r>
            <a:r>
              <a:rPr lang="en-US" sz="1600" dirty="0"/>
              <a:t> Workflow</a:t>
            </a:r>
          </a:p>
          <a:p>
            <a:pPr marL="285750" indent="-285750">
              <a:buFont typeface="Arial" panose="020B0604020202020204" pitchFamily="34" charset="0"/>
              <a:buChar char="•"/>
            </a:pPr>
            <a:r>
              <a:rPr lang="en-US" sz="1600" dirty="0"/>
              <a:t>Complete docstrings (missing new </a:t>
            </a:r>
            <a:r>
              <a:rPr lang="en-US" sz="1600" dirty="0" err="1"/>
              <a:t>readthedocs</a:t>
            </a:r>
            <a:r>
              <a:rPr lang="en-US" sz="1600" dirty="0"/>
              <a:t>)</a:t>
            </a:r>
          </a:p>
          <a:p>
            <a:pPr marL="285750" indent="-285750">
              <a:buFont typeface="Arial" panose="020B0604020202020204" pitchFamily="34" charset="0"/>
              <a:buChar char="•"/>
            </a:pPr>
            <a:r>
              <a:rPr lang="en-US" sz="1600" dirty="0"/>
              <a:t>Available on Python Package Index (</a:t>
            </a:r>
            <a:r>
              <a:rPr lang="en-US" sz="1600" dirty="0" err="1"/>
              <a:t>PyPi</a:t>
            </a:r>
            <a:r>
              <a:rPr lang="en-US" sz="1600" dirty="0"/>
              <a:t>) as “</a:t>
            </a:r>
            <a:r>
              <a:rPr lang="en-US" sz="1600" dirty="0" err="1"/>
              <a:t>dflat_opt</a:t>
            </a:r>
            <a:r>
              <a:rPr lang="en-US" sz="1600" dirty="0"/>
              <a:t>”</a:t>
            </a:r>
          </a:p>
          <a:p>
            <a:pPr marL="285750" indent="-285750">
              <a:buFont typeface="Arial" panose="020B0604020202020204" pitchFamily="34" charset="0"/>
              <a:buChar char="•"/>
            </a:pPr>
            <a:r>
              <a:rPr lang="en-US" sz="1600" i="1" dirty="0"/>
              <a:t>Nightly </a:t>
            </a:r>
            <a:r>
              <a:rPr lang="en-US" sz="1600" dirty="0"/>
              <a:t>versions on </a:t>
            </a:r>
            <a:r>
              <a:rPr lang="en-US" sz="1600" dirty="0" err="1"/>
              <a:t>Github</a:t>
            </a:r>
            <a:endParaRPr lang="en-US" sz="1600" i="1" dirty="0"/>
          </a:p>
          <a:p>
            <a:endParaRPr lang="en-US" sz="1600" dirty="0"/>
          </a:p>
        </p:txBody>
      </p:sp>
      <p:pic>
        <p:nvPicPr>
          <p:cNvPr id="13" name="Picture 12" descr="A screenshot of a computer&#10;&#10;Description automatically generated">
            <a:extLst>
              <a:ext uri="{FF2B5EF4-FFF2-40B4-BE49-F238E27FC236}">
                <a16:creationId xmlns:a16="http://schemas.microsoft.com/office/drawing/2014/main" id="{296DE135-E366-F709-149D-DB042FFE5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61" y="4797425"/>
            <a:ext cx="3933371" cy="1599579"/>
          </a:xfrm>
          <a:prstGeom prst="rect">
            <a:avLst/>
          </a:prstGeom>
        </p:spPr>
      </p:pic>
      <p:sp>
        <p:nvSpPr>
          <p:cNvPr id="15" name="TextBox 14">
            <a:extLst>
              <a:ext uri="{FF2B5EF4-FFF2-40B4-BE49-F238E27FC236}">
                <a16:creationId xmlns:a16="http://schemas.microsoft.com/office/drawing/2014/main" id="{EFA0C54E-E7FD-6DA6-FE83-53F5E85AE451}"/>
              </a:ext>
            </a:extLst>
          </p:cNvPr>
          <p:cNvSpPr txBox="1"/>
          <p:nvPr/>
        </p:nvSpPr>
        <p:spPr>
          <a:xfrm>
            <a:off x="4930882" y="3712353"/>
            <a:ext cx="5936343" cy="2462213"/>
          </a:xfrm>
          <a:prstGeom prst="rect">
            <a:avLst/>
          </a:prstGeom>
          <a:noFill/>
        </p:spPr>
        <p:txBody>
          <a:bodyPr wrap="square" rtlCol="0">
            <a:spAutoFit/>
          </a:bodyPr>
          <a:lstStyle/>
          <a:p>
            <a:r>
              <a:rPr lang="en-US" sz="1600" dirty="0"/>
              <a:t>A lot of open computational projects for all skill levels:</a:t>
            </a:r>
            <a:br>
              <a:rPr lang="en-US" sz="1600" dirty="0"/>
            </a:br>
            <a:r>
              <a:rPr lang="en-US" sz="1400" dirty="0"/>
              <a:t>(email @ </a:t>
            </a:r>
            <a:r>
              <a:rPr lang="en-US" sz="1400" dirty="0">
                <a:hlinkClick r:id="rId6"/>
              </a:rPr>
              <a:t>dhazineh@g.harvard.edu</a:t>
            </a:r>
            <a:r>
              <a:rPr lang="en-US" sz="1400" dirty="0"/>
              <a:t> or give it a try)</a:t>
            </a:r>
          </a:p>
          <a:p>
            <a:r>
              <a:rPr lang="en-US" sz="1400" dirty="0"/>
              <a:t>(Contact Todd </a:t>
            </a:r>
            <a:r>
              <a:rPr lang="en-US" sz="1400" dirty="0" err="1"/>
              <a:t>Zickler</a:t>
            </a:r>
            <a:r>
              <a:rPr lang="en-US" sz="1400" dirty="0"/>
              <a:t> for CS / Federico Capasso on Fabrication)</a:t>
            </a:r>
          </a:p>
          <a:p>
            <a:endParaRPr lang="en-US" sz="1200" dirty="0"/>
          </a:p>
          <a:p>
            <a:pPr marL="285750" indent="-285750">
              <a:buFontTx/>
              <a:buChar char="-"/>
            </a:pPr>
            <a:r>
              <a:rPr lang="en-US" sz="1400" dirty="0"/>
              <a:t>Differentiable field solvers</a:t>
            </a:r>
          </a:p>
          <a:p>
            <a:pPr marL="285750" indent="-285750">
              <a:buFontTx/>
              <a:buChar char="-"/>
            </a:pPr>
            <a:r>
              <a:rPr lang="en-US" sz="1400" dirty="0"/>
              <a:t>Large area topology optimization for high-dimensional shapes</a:t>
            </a:r>
          </a:p>
          <a:p>
            <a:pPr marL="285750" indent="-285750">
              <a:buFontTx/>
              <a:buChar char="-"/>
            </a:pPr>
            <a:r>
              <a:rPr lang="en-US" sz="1400" dirty="0"/>
              <a:t>*Memory efficient propagation (bottleneck)</a:t>
            </a:r>
          </a:p>
          <a:p>
            <a:pPr marL="285750" indent="-285750">
              <a:buFontTx/>
              <a:buChar char="-"/>
            </a:pPr>
            <a:r>
              <a:rPr lang="en-US" sz="1400" dirty="0"/>
              <a:t>Co-Optimization with CNNs</a:t>
            </a:r>
          </a:p>
          <a:p>
            <a:pPr marL="285750" indent="-285750">
              <a:buFontTx/>
              <a:buChar char="-"/>
            </a:pPr>
            <a:r>
              <a:rPr lang="en-US" sz="1400" dirty="0"/>
              <a:t>Rendering without shift-invariant PSF assumption</a:t>
            </a:r>
          </a:p>
          <a:p>
            <a:pPr marL="285750" indent="-285750">
              <a:buFontTx/>
              <a:buChar char="-"/>
            </a:pPr>
            <a:r>
              <a:rPr lang="en-US" sz="1400" dirty="0"/>
              <a:t>Gradient checkpointing and other code improvements </a:t>
            </a:r>
          </a:p>
          <a:p>
            <a:endParaRPr lang="en-US" sz="1400" dirty="0"/>
          </a:p>
        </p:txBody>
      </p:sp>
      <p:pic>
        <p:nvPicPr>
          <p:cNvPr id="3" name="Picture 2" descr="A qr code with a few black squares&#10;&#10;Description automatically generated">
            <a:extLst>
              <a:ext uri="{FF2B5EF4-FFF2-40B4-BE49-F238E27FC236}">
                <a16:creationId xmlns:a16="http://schemas.microsoft.com/office/drawing/2014/main" id="{DC8467BB-DE8B-9CE4-923A-E98988B4FC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7412" y="2078039"/>
            <a:ext cx="1350961" cy="1350961"/>
          </a:xfrm>
          <a:prstGeom prst="rect">
            <a:avLst/>
          </a:prstGeom>
        </p:spPr>
      </p:pic>
      <p:sp>
        <p:nvSpPr>
          <p:cNvPr id="6" name="TextBox 5">
            <a:extLst>
              <a:ext uri="{FF2B5EF4-FFF2-40B4-BE49-F238E27FC236}">
                <a16:creationId xmlns:a16="http://schemas.microsoft.com/office/drawing/2014/main" id="{4C99C950-E809-E16E-719A-7D08303FB6DD}"/>
              </a:ext>
            </a:extLst>
          </p:cNvPr>
          <p:cNvSpPr txBox="1"/>
          <p:nvPr/>
        </p:nvSpPr>
        <p:spPr>
          <a:xfrm>
            <a:off x="10877248" y="3346286"/>
            <a:ext cx="1065665" cy="276999"/>
          </a:xfrm>
          <a:prstGeom prst="rect">
            <a:avLst/>
          </a:prstGeom>
          <a:noFill/>
        </p:spPr>
        <p:txBody>
          <a:bodyPr wrap="square" rtlCol="0">
            <a:spAutoFit/>
          </a:bodyPr>
          <a:lstStyle/>
          <a:p>
            <a:r>
              <a:rPr lang="en-US" sz="1200" dirty="0"/>
              <a:t>(</a:t>
            </a:r>
            <a:r>
              <a:rPr lang="en-US" sz="1200" dirty="0" err="1"/>
              <a:t>Github</a:t>
            </a:r>
            <a:r>
              <a:rPr lang="en-US" sz="1200" dirty="0"/>
              <a:t>)</a:t>
            </a:r>
          </a:p>
        </p:txBody>
      </p:sp>
    </p:spTree>
    <p:extLst>
      <p:ext uri="{BB962C8B-B14F-4D97-AF65-F5344CB8AC3E}">
        <p14:creationId xmlns:p14="http://schemas.microsoft.com/office/powerpoint/2010/main" val="2041273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D938-2DBF-B80A-FBC0-8235304B80B2}"/>
              </a:ext>
            </a:extLst>
          </p:cNvPr>
          <p:cNvSpPr>
            <a:spLocks noGrp="1"/>
          </p:cNvSpPr>
          <p:nvPr>
            <p:ph type="title"/>
          </p:nvPr>
        </p:nvSpPr>
        <p:spPr/>
        <p:txBody>
          <a:bodyPr/>
          <a:lstStyle/>
          <a:p>
            <a:r>
              <a:rPr lang="en-US" dirty="0"/>
              <a:t>Extra </a:t>
            </a:r>
          </a:p>
        </p:txBody>
      </p:sp>
      <p:sp>
        <p:nvSpPr>
          <p:cNvPr id="3" name="Content Placeholder 2">
            <a:extLst>
              <a:ext uri="{FF2B5EF4-FFF2-40B4-BE49-F238E27FC236}">
                <a16:creationId xmlns:a16="http://schemas.microsoft.com/office/drawing/2014/main" id="{26845080-D22A-8B10-40EA-56002294615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535639A-F800-A9AB-F8DA-AA5F953B89C2}"/>
              </a:ext>
            </a:extLst>
          </p:cNvPr>
          <p:cNvSpPr>
            <a:spLocks noGrp="1"/>
          </p:cNvSpPr>
          <p:nvPr>
            <p:ph type="sldNum" sz="quarter" idx="12"/>
          </p:nvPr>
        </p:nvSpPr>
        <p:spPr/>
        <p:txBody>
          <a:bodyPr/>
          <a:lstStyle/>
          <a:p>
            <a:fld id="{D06B1895-5C25-4E87-A445-A9267BAEEB72}" type="slidenum">
              <a:rPr lang="en-US" smtClean="0"/>
              <a:t>27</a:t>
            </a:fld>
            <a:endParaRPr lang="en-US"/>
          </a:p>
        </p:txBody>
      </p:sp>
    </p:spTree>
    <p:extLst>
      <p:ext uri="{BB962C8B-B14F-4D97-AF65-F5344CB8AC3E}">
        <p14:creationId xmlns:p14="http://schemas.microsoft.com/office/powerpoint/2010/main" val="280262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7004F-FCE5-86C9-1F55-D8C7664BD196}"/>
              </a:ext>
            </a:extLst>
          </p:cNvPr>
          <p:cNvSpPr txBox="1"/>
          <p:nvPr/>
        </p:nvSpPr>
        <p:spPr>
          <a:xfrm>
            <a:off x="1160261" y="1341727"/>
            <a:ext cx="5943302" cy="692497"/>
          </a:xfrm>
          <a:prstGeom prst="rect">
            <a:avLst/>
          </a:prstGeom>
          <a:noFill/>
        </p:spPr>
        <p:txBody>
          <a:bodyPr wrap="square" rtlCol="0">
            <a:spAutoFit/>
          </a:bodyPr>
          <a:lstStyle/>
          <a:p>
            <a:r>
              <a:rPr lang="en-US" sz="1400"/>
              <a:t>Different numerical implementations of field propagation:</a:t>
            </a:r>
          </a:p>
          <a:p>
            <a:endParaRPr lang="en-US" sz="100"/>
          </a:p>
          <a:p>
            <a:pPr marL="285750" indent="-285750">
              <a:buFont typeface="Arial" panose="020B0604020202020204" pitchFamily="34" charset="0"/>
              <a:buChar char="•"/>
            </a:pPr>
            <a:r>
              <a:rPr lang="en-US" sz="1200" b="1"/>
              <a:t>Fresnel Method:</a:t>
            </a:r>
            <a:r>
              <a:rPr lang="en-US" sz="1200"/>
              <a:t> x1 Fourier/Hankel transform (approximate)</a:t>
            </a:r>
          </a:p>
          <a:p>
            <a:pPr marL="285750" indent="-285750">
              <a:buFont typeface="Arial" panose="020B0604020202020204" pitchFamily="34" charset="0"/>
              <a:buChar char="•"/>
            </a:pPr>
            <a:r>
              <a:rPr lang="en-US" sz="1200" b="1"/>
              <a:t>Angular Spectral Method: </a:t>
            </a:r>
            <a:r>
              <a:rPr lang="en-US" sz="1200"/>
              <a:t>x2 Fourier/Hankel transforms (exact)</a:t>
            </a:r>
          </a:p>
        </p:txBody>
      </p:sp>
      <p:sp>
        <p:nvSpPr>
          <p:cNvPr id="15" name="TextBox 7">
            <a:extLst>
              <a:ext uri="{FF2B5EF4-FFF2-40B4-BE49-F238E27FC236}">
                <a16:creationId xmlns:a16="http://schemas.microsoft.com/office/drawing/2014/main" id="{DB231885-982C-B7E0-89DB-6126D92D84CC}"/>
              </a:ext>
            </a:extLst>
          </p:cNvPr>
          <p:cNvSpPr txBox="1"/>
          <p:nvPr/>
        </p:nvSpPr>
        <p:spPr>
          <a:xfrm>
            <a:off x="4805260" y="5233241"/>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600 nm</a:t>
            </a:r>
          </a:p>
        </p:txBody>
      </p:sp>
      <p:sp>
        <p:nvSpPr>
          <p:cNvPr id="16" name="TextBox 8">
            <a:extLst>
              <a:ext uri="{FF2B5EF4-FFF2-40B4-BE49-F238E27FC236}">
                <a16:creationId xmlns:a16="http://schemas.microsoft.com/office/drawing/2014/main" id="{18AEAAE6-EEFC-C802-94BC-7D69D8585FE2}"/>
              </a:ext>
            </a:extLst>
          </p:cNvPr>
          <p:cNvSpPr txBox="1"/>
          <p:nvPr/>
        </p:nvSpPr>
        <p:spPr>
          <a:xfrm>
            <a:off x="4802321" y="2888411"/>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2 um</a:t>
            </a:r>
          </a:p>
        </p:txBody>
      </p:sp>
      <p:sp>
        <p:nvSpPr>
          <p:cNvPr id="17" name="TextBox 9">
            <a:extLst>
              <a:ext uri="{FF2B5EF4-FFF2-40B4-BE49-F238E27FC236}">
                <a16:creationId xmlns:a16="http://schemas.microsoft.com/office/drawing/2014/main" id="{FF13AFE5-0F60-1354-6CA6-8092C3621D06}"/>
              </a:ext>
            </a:extLst>
          </p:cNvPr>
          <p:cNvSpPr txBox="1"/>
          <p:nvPr/>
        </p:nvSpPr>
        <p:spPr>
          <a:xfrm>
            <a:off x="365468" y="5101253"/>
            <a:ext cx="115766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6 um</a:t>
            </a:r>
          </a:p>
        </p:txBody>
      </p:sp>
      <p:sp>
        <p:nvSpPr>
          <p:cNvPr id="21" name="TextBox 15">
            <a:extLst>
              <a:ext uri="{FF2B5EF4-FFF2-40B4-BE49-F238E27FC236}">
                <a16:creationId xmlns:a16="http://schemas.microsoft.com/office/drawing/2014/main" id="{3D408B4A-91EE-E106-9AC7-0A0F4F35E4E2}"/>
              </a:ext>
            </a:extLst>
          </p:cNvPr>
          <p:cNvSpPr txBox="1"/>
          <p:nvPr/>
        </p:nvSpPr>
        <p:spPr>
          <a:xfrm>
            <a:off x="10802679" y="4130361"/>
            <a:ext cx="77777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50 um</a:t>
            </a:r>
          </a:p>
        </p:txBody>
      </p:sp>
      <p:cxnSp>
        <p:nvCxnSpPr>
          <p:cNvPr id="22" name="Straight Connector 21">
            <a:extLst>
              <a:ext uri="{FF2B5EF4-FFF2-40B4-BE49-F238E27FC236}">
                <a16:creationId xmlns:a16="http://schemas.microsoft.com/office/drawing/2014/main" id="{EDD2F506-DD41-5A9C-DE4F-37BB8A0A169C}"/>
              </a:ext>
            </a:extLst>
          </p:cNvPr>
          <p:cNvCxnSpPr/>
          <p:nvPr/>
        </p:nvCxnSpPr>
        <p:spPr>
          <a:xfrm>
            <a:off x="10681910" y="4499693"/>
            <a:ext cx="9920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Placeholder 23">
            <a:extLst>
              <a:ext uri="{FF2B5EF4-FFF2-40B4-BE49-F238E27FC236}">
                <a16:creationId xmlns:a16="http://schemas.microsoft.com/office/drawing/2014/main" id="{9A2B3AB9-A4EB-FA36-F548-150098F8059B}"/>
              </a:ext>
            </a:extLst>
          </p:cNvPr>
          <p:cNvSpPr>
            <a:spLocks noGrp="1"/>
          </p:cNvSpPr>
          <p:nvPr>
            <p:ph type="sldNum" sz="quarter" idx="12"/>
          </p:nvPr>
        </p:nvSpPr>
        <p:spPr/>
        <p:txBody>
          <a:bodyPr/>
          <a:lstStyle/>
          <a:p>
            <a:fld id="{D06B1895-5C25-4E87-A445-A9267BAEEB72}" type="slidenum">
              <a:rPr lang="en-US" smtClean="0"/>
              <a:t>28</a:t>
            </a:fld>
            <a:endParaRPr lang="en-US"/>
          </a:p>
        </p:txBody>
      </p:sp>
      <p:sp>
        <p:nvSpPr>
          <p:cNvPr id="5" name="TextBox 4">
            <a:extLst>
              <a:ext uri="{FF2B5EF4-FFF2-40B4-BE49-F238E27FC236}">
                <a16:creationId xmlns:a16="http://schemas.microsoft.com/office/drawing/2014/main" id="{CC78B9A2-129E-4932-BDC6-83FB499D6747}"/>
              </a:ext>
            </a:extLst>
          </p:cNvPr>
          <p:cNvSpPr txBox="1"/>
          <p:nvPr/>
        </p:nvSpPr>
        <p:spPr>
          <a:xfrm>
            <a:off x="746579" y="227367"/>
            <a:ext cx="10350500" cy="553998"/>
          </a:xfrm>
          <a:prstGeom prst="rect">
            <a:avLst/>
          </a:prstGeom>
          <a:noFill/>
        </p:spPr>
        <p:txBody>
          <a:bodyPr wrap="square" rtlCol="0">
            <a:spAutoFit/>
          </a:bodyPr>
          <a:lstStyle/>
          <a:p>
            <a:r>
              <a:rPr lang="en-US" sz="3000"/>
              <a:t>Auto-Differentiable </a:t>
            </a:r>
            <a:r>
              <a:rPr lang="en-US" sz="3000" b="1"/>
              <a:t>Field Propagation</a:t>
            </a:r>
          </a:p>
        </p:txBody>
      </p:sp>
      <p:sp>
        <p:nvSpPr>
          <p:cNvPr id="6" name="Right Brace 5">
            <a:extLst>
              <a:ext uri="{FF2B5EF4-FFF2-40B4-BE49-F238E27FC236}">
                <a16:creationId xmlns:a16="http://schemas.microsoft.com/office/drawing/2014/main" id="{A8DBF23A-E0AC-E09C-349C-45FD95AB865C}"/>
              </a:ext>
            </a:extLst>
          </p:cNvPr>
          <p:cNvSpPr/>
          <p:nvPr/>
        </p:nvSpPr>
        <p:spPr>
          <a:xfrm>
            <a:off x="5833005" y="1280373"/>
            <a:ext cx="126983" cy="690463"/>
          </a:xfrm>
          <a:prstGeom prst="righ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descr="Close-up of a sample of a sample&#10;&#10;Description automatically generated">
            <a:extLst>
              <a:ext uri="{FF2B5EF4-FFF2-40B4-BE49-F238E27FC236}">
                <a16:creationId xmlns:a16="http://schemas.microsoft.com/office/drawing/2014/main" id="{7ECD89A0-B661-C253-1E71-9F728D2E2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835" y="781365"/>
            <a:ext cx="3395099" cy="1483296"/>
          </a:xfrm>
          <a:prstGeom prst="rect">
            <a:avLst/>
          </a:prstGeom>
        </p:spPr>
      </p:pic>
      <p:sp>
        <p:nvSpPr>
          <p:cNvPr id="9" name="TextBox 8">
            <a:extLst>
              <a:ext uri="{FF2B5EF4-FFF2-40B4-BE49-F238E27FC236}">
                <a16:creationId xmlns:a16="http://schemas.microsoft.com/office/drawing/2014/main" id="{F58983F7-3E2D-163D-0C93-7914BA636E11}"/>
              </a:ext>
            </a:extLst>
          </p:cNvPr>
          <p:cNvSpPr txBox="1"/>
          <p:nvPr/>
        </p:nvSpPr>
        <p:spPr>
          <a:xfrm>
            <a:off x="944301" y="886095"/>
            <a:ext cx="8424006" cy="369332"/>
          </a:xfrm>
          <a:prstGeom prst="rect">
            <a:avLst/>
          </a:prstGeom>
          <a:noFill/>
        </p:spPr>
        <p:txBody>
          <a:bodyPr wrap="square" rtlCol="0">
            <a:spAutoFit/>
          </a:bodyPr>
          <a:lstStyle/>
          <a:p>
            <a:r>
              <a:rPr lang="en-US" dirty="0"/>
              <a:t>Validation of implementations against experiment</a:t>
            </a:r>
          </a:p>
        </p:txBody>
      </p:sp>
      <p:pic>
        <p:nvPicPr>
          <p:cNvPr id="11" name="Picture 10" descr="A screenshot of a graph&#10;&#10;Description automatically generated">
            <a:extLst>
              <a:ext uri="{FF2B5EF4-FFF2-40B4-BE49-F238E27FC236}">
                <a16:creationId xmlns:a16="http://schemas.microsoft.com/office/drawing/2014/main" id="{D98E46D6-DE0D-F06C-601A-F2E065A0C144}"/>
              </a:ext>
            </a:extLst>
          </p:cNvPr>
          <p:cNvPicPr>
            <a:picLocks noChangeAspect="1"/>
          </p:cNvPicPr>
          <p:nvPr/>
        </p:nvPicPr>
        <p:blipFill rotWithShape="1">
          <a:blip r:embed="rId4">
            <a:extLst>
              <a:ext uri="{28A0092B-C50C-407E-A947-70E740481C1C}">
                <a14:useLocalDpi xmlns:a14="http://schemas.microsoft.com/office/drawing/2010/main" val="0"/>
              </a:ext>
            </a:extLst>
          </a:blip>
          <a:srcRect l="2374"/>
          <a:stretch/>
        </p:blipFill>
        <p:spPr>
          <a:xfrm>
            <a:off x="1409700" y="2662463"/>
            <a:ext cx="9272210" cy="4191585"/>
          </a:xfrm>
          <a:prstGeom prst="rect">
            <a:avLst/>
          </a:prstGeom>
        </p:spPr>
      </p:pic>
      <p:sp>
        <p:nvSpPr>
          <p:cNvPr id="12" name="Rectangle 11">
            <a:extLst>
              <a:ext uri="{FF2B5EF4-FFF2-40B4-BE49-F238E27FC236}">
                <a16:creationId xmlns:a16="http://schemas.microsoft.com/office/drawing/2014/main" id="{0707DA64-45A0-B570-CE8E-36CF230AE751}"/>
              </a:ext>
            </a:extLst>
          </p:cNvPr>
          <p:cNvSpPr/>
          <p:nvPr/>
        </p:nvSpPr>
        <p:spPr>
          <a:xfrm>
            <a:off x="6573881" y="841877"/>
            <a:ext cx="3274207" cy="136792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C04622-2E16-3ADD-FC44-A5C2055CC624}"/>
              </a:ext>
            </a:extLst>
          </p:cNvPr>
          <p:cNvSpPr/>
          <p:nvPr/>
        </p:nvSpPr>
        <p:spPr>
          <a:xfrm>
            <a:off x="1962150" y="5138840"/>
            <a:ext cx="8639175" cy="93779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4F95308-B4D9-2D9B-07BB-61EBDDF72235}"/>
              </a:ext>
            </a:extLst>
          </p:cNvPr>
          <p:cNvSpPr txBox="1"/>
          <p:nvPr/>
        </p:nvSpPr>
        <p:spPr>
          <a:xfrm>
            <a:off x="6303161" y="2225030"/>
            <a:ext cx="3842446" cy="276999"/>
          </a:xfrm>
          <a:prstGeom prst="rect">
            <a:avLst/>
          </a:prstGeom>
          <a:noFill/>
        </p:spPr>
        <p:txBody>
          <a:bodyPr wrap="square" rtlCol="0">
            <a:spAutoFit/>
          </a:bodyPr>
          <a:lstStyle/>
          <a:p>
            <a:r>
              <a:rPr lang="en-US" sz="1200" dirty="0"/>
              <a:t>Experimental data from Dr. Daniel Lim, Capasso Group</a:t>
            </a:r>
          </a:p>
        </p:txBody>
      </p:sp>
    </p:spTree>
    <p:extLst>
      <p:ext uri="{BB962C8B-B14F-4D97-AF65-F5344CB8AC3E}">
        <p14:creationId xmlns:p14="http://schemas.microsoft.com/office/powerpoint/2010/main" val="274962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C3D92E-8A78-CDFA-CA65-2C38E79CFB09}"/>
              </a:ext>
            </a:extLst>
          </p:cNvPr>
          <p:cNvSpPr txBox="1"/>
          <p:nvPr/>
        </p:nvSpPr>
        <p:spPr>
          <a:xfrm>
            <a:off x="0" y="6470590"/>
            <a:ext cx="6128776" cy="415498"/>
          </a:xfrm>
          <a:prstGeom prst="rect">
            <a:avLst/>
          </a:prstGeom>
          <a:noFill/>
        </p:spPr>
        <p:txBody>
          <a:bodyPr wrap="square" rtlCol="0">
            <a:spAutoFit/>
          </a:bodyPr>
          <a:lstStyle/>
          <a:p>
            <a:r>
              <a:rPr lang="en-US" sz="1050" dirty="0">
                <a:hlinkClick r:id="rId4">
                  <a:extLst>
                    <a:ext uri="{A12FA001-AC4F-418D-AE19-62706E023703}">
                      <ahyp:hlinkClr xmlns:ahyp="http://schemas.microsoft.com/office/drawing/2018/hyperlinkcolor" val="tx"/>
                    </a:ext>
                  </a:extLst>
                </a:hlinkClick>
              </a:rPr>
              <a:t>[1] </a:t>
            </a:r>
            <a:r>
              <a:rPr lang="en-US" sz="1050" dirty="0" err="1">
                <a:hlinkClick r:id="rId4">
                  <a:extLst>
                    <a:ext uri="{A12FA001-AC4F-418D-AE19-62706E023703}">
                      <ahyp:hlinkClr xmlns:ahyp="http://schemas.microsoft.com/office/drawing/2018/hyperlinkcolor" val="tx"/>
                    </a:ext>
                  </a:extLst>
                </a:hlinkClick>
              </a:rPr>
              <a:t>Effect_of_third-order_aberrations_on_dynamic_accommodation</a:t>
            </a:r>
            <a:endParaRPr lang="en-US" sz="1050" dirty="0">
              <a:hlinkClick r:id="rId5">
                <a:extLst>
                  <a:ext uri="{A12FA001-AC4F-418D-AE19-62706E023703}">
                    <ahyp:hlinkClr xmlns:ahyp="http://schemas.microsoft.com/office/drawing/2018/hyperlinkcolor" val="tx"/>
                  </a:ext>
                </a:extLst>
              </a:hlinkClick>
            </a:endParaRPr>
          </a:p>
          <a:p>
            <a:r>
              <a:rPr lang="en-US" sz="1050" dirty="0">
                <a:hlinkClick r:id="rId5">
                  <a:extLst>
                    <a:ext uri="{A12FA001-AC4F-418D-AE19-62706E023703}">
                      <ahyp:hlinkClr xmlns:ahyp="http://schemas.microsoft.com/office/drawing/2018/hyperlinkcolor" val="tx"/>
                    </a:ext>
                  </a:extLst>
                </a:hlinkClick>
              </a:rPr>
              <a:t>[2] https://wiley-vch.e-bookshelf.de/products/reading-epub/product-id/5030654/title/Optical</a:t>
            </a:r>
            <a:endParaRPr lang="en-US" sz="1050" dirty="0"/>
          </a:p>
        </p:txBody>
      </p:sp>
      <p:pic>
        <p:nvPicPr>
          <p:cNvPr id="12" name="Picture 11" descr="A diagram of a ray of light&#10;&#10;Description automatically generated">
            <a:extLst>
              <a:ext uri="{FF2B5EF4-FFF2-40B4-BE49-F238E27FC236}">
                <a16:creationId xmlns:a16="http://schemas.microsoft.com/office/drawing/2014/main" id="{83AC771B-4C3D-AA60-413C-C3EE341E5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300" y="1190905"/>
            <a:ext cx="4152381" cy="4476190"/>
          </a:xfrm>
          <a:prstGeom prst="rect">
            <a:avLst/>
          </a:prstGeom>
        </p:spPr>
      </p:pic>
      <p:pic>
        <p:nvPicPr>
          <p:cNvPr id="18" name="Picture 17" descr="A collage of images of different shapes&#10;&#10;Description automatically generated">
            <a:extLst>
              <a:ext uri="{FF2B5EF4-FFF2-40B4-BE49-F238E27FC236}">
                <a16:creationId xmlns:a16="http://schemas.microsoft.com/office/drawing/2014/main" id="{EF9C6384-F971-E416-244D-52DDB1246D73}"/>
              </a:ext>
            </a:extLst>
          </p:cNvPr>
          <p:cNvPicPr>
            <a:picLocks noChangeAspect="1"/>
          </p:cNvPicPr>
          <p:nvPr/>
        </p:nvPicPr>
        <p:blipFill rotWithShape="1">
          <a:blip r:embed="rId7">
            <a:extLst>
              <a:ext uri="{28A0092B-C50C-407E-A947-70E740481C1C}">
                <a14:useLocalDpi xmlns:a14="http://schemas.microsoft.com/office/drawing/2010/main" val="0"/>
              </a:ext>
            </a:extLst>
          </a:blip>
          <a:srcRect l="7690" r="1" b="37161"/>
          <a:stretch/>
        </p:blipFill>
        <p:spPr>
          <a:xfrm>
            <a:off x="5818354" y="1546161"/>
            <a:ext cx="6373646" cy="3464930"/>
          </a:xfrm>
          <a:prstGeom prst="rect">
            <a:avLst/>
          </a:prstGeom>
        </p:spPr>
      </p:pic>
      <p:sp>
        <p:nvSpPr>
          <p:cNvPr id="19" name="TextBox 18">
            <a:extLst>
              <a:ext uri="{FF2B5EF4-FFF2-40B4-BE49-F238E27FC236}">
                <a16:creationId xmlns:a16="http://schemas.microsoft.com/office/drawing/2014/main" id="{3B885E2A-0A6D-48CC-0B3C-C0D54A2B0435}"/>
              </a:ext>
            </a:extLst>
          </p:cNvPr>
          <p:cNvSpPr txBox="1"/>
          <p:nvPr/>
        </p:nvSpPr>
        <p:spPr>
          <a:xfrm>
            <a:off x="876300" y="154795"/>
            <a:ext cx="10350500" cy="523220"/>
          </a:xfrm>
          <a:prstGeom prst="rect">
            <a:avLst/>
          </a:prstGeom>
          <a:noFill/>
        </p:spPr>
        <p:txBody>
          <a:bodyPr wrap="square" rtlCol="0">
            <a:spAutoFit/>
          </a:bodyPr>
          <a:lstStyle/>
          <a:p>
            <a:r>
              <a:rPr lang="en-US" sz="2800" dirty="0"/>
              <a:t>Centuries pursuit of the </a:t>
            </a:r>
            <a:r>
              <a:rPr lang="en-US" sz="2800" b="1" i="1" dirty="0"/>
              <a:t>Ideal</a:t>
            </a:r>
            <a:r>
              <a:rPr lang="en-US" sz="2800" b="1" dirty="0"/>
              <a:t> Lens</a:t>
            </a:r>
          </a:p>
        </p:txBody>
      </p:sp>
      <p:cxnSp>
        <p:nvCxnSpPr>
          <p:cNvPr id="24" name="Straight Arrow Connector 23">
            <a:extLst>
              <a:ext uri="{FF2B5EF4-FFF2-40B4-BE49-F238E27FC236}">
                <a16:creationId xmlns:a16="http://schemas.microsoft.com/office/drawing/2014/main" id="{D2D718D3-688F-DCF0-D948-4910C52CF2CE}"/>
              </a:ext>
            </a:extLst>
          </p:cNvPr>
          <p:cNvCxnSpPr/>
          <p:nvPr/>
        </p:nvCxnSpPr>
        <p:spPr>
          <a:xfrm>
            <a:off x="2656114" y="3744686"/>
            <a:ext cx="188686" cy="522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2A63121-D771-13E8-4B23-C028150800DC}"/>
              </a:ext>
            </a:extLst>
          </p:cNvPr>
          <p:cNvSpPr txBox="1"/>
          <p:nvPr/>
        </p:nvSpPr>
        <p:spPr>
          <a:xfrm>
            <a:off x="426253" y="5779875"/>
            <a:ext cx="11765747" cy="923330"/>
          </a:xfrm>
          <a:prstGeom prst="rect">
            <a:avLst/>
          </a:prstGeom>
          <a:noFill/>
        </p:spPr>
        <p:txBody>
          <a:bodyPr wrap="square" rtlCol="0">
            <a:spAutoFit/>
          </a:bodyPr>
          <a:lstStyle/>
          <a:p>
            <a:pPr marL="285750" indent="-285750">
              <a:buFont typeface="Wingdings" panose="05000000000000000000" pitchFamily="2" charset="2"/>
              <a:buChar char="à"/>
            </a:pPr>
            <a:r>
              <a:rPr lang="en-US" dirty="0">
                <a:solidFill>
                  <a:srgbClr val="9A0000"/>
                </a:solidFill>
              </a:rPr>
              <a:t>Moving away from </a:t>
            </a:r>
            <a:r>
              <a:rPr lang="en-US" i="1" dirty="0">
                <a:solidFill>
                  <a:srgbClr val="9A0000"/>
                </a:solidFill>
              </a:rPr>
              <a:t>ideal</a:t>
            </a:r>
            <a:r>
              <a:rPr lang="en-US" dirty="0">
                <a:solidFill>
                  <a:srgbClr val="9A0000"/>
                </a:solidFill>
              </a:rPr>
              <a:t> focusing to </a:t>
            </a:r>
            <a:r>
              <a:rPr lang="en-US" b="1" dirty="0">
                <a:solidFill>
                  <a:srgbClr val="9A0000"/>
                </a:solidFill>
              </a:rPr>
              <a:t>structured point-spread functions </a:t>
            </a:r>
            <a:r>
              <a:rPr lang="en-US" dirty="0">
                <a:solidFill>
                  <a:srgbClr val="9A0000"/>
                </a:solidFill>
              </a:rPr>
              <a:t>enable better vision systems and cameras</a:t>
            </a:r>
          </a:p>
          <a:p>
            <a:pPr marL="285750" indent="-285750">
              <a:buFont typeface="Wingdings" panose="05000000000000000000" pitchFamily="2" charset="2"/>
              <a:buChar char="à"/>
            </a:pPr>
            <a:r>
              <a:rPr lang="en-US" dirty="0">
                <a:solidFill>
                  <a:srgbClr val="9A0000"/>
                </a:solidFill>
              </a:rPr>
              <a:t>How we engineer the point-spread function for computational imaging with a new type of lens</a:t>
            </a:r>
            <a:r>
              <a:rPr lang="en-US" b="1" dirty="0">
                <a:solidFill>
                  <a:srgbClr val="9A0000"/>
                </a:solidFill>
              </a:rPr>
              <a:t>, metasurfaces</a:t>
            </a:r>
          </a:p>
          <a:p>
            <a:endParaRPr lang="en-US" dirty="0">
              <a:solidFill>
                <a:srgbClr val="9A0000"/>
              </a:solidFill>
            </a:endParaRPr>
          </a:p>
        </p:txBody>
      </p:sp>
      <p:sp>
        <p:nvSpPr>
          <p:cNvPr id="2" name="Rectangle 1">
            <a:extLst>
              <a:ext uri="{FF2B5EF4-FFF2-40B4-BE49-F238E27FC236}">
                <a16:creationId xmlns:a16="http://schemas.microsoft.com/office/drawing/2014/main" id="{E054C1C3-FF91-6D1A-41F4-057AB7C9617A}"/>
              </a:ext>
            </a:extLst>
          </p:cNvPr>
          <p:cNvSpPr/>
          <p:nvPr/>
        </p:nvSpPr>
        <p:spPr>
          <a:xfrm>
            <a:off x="5895977" y="4019550"/>
            <a:ext cx="947734" cy="928688"/>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EB39F59-28F8-DF0A-D4C1-83BB9F48148A}"/>
              </a:ext>
            </a:extLst>
          </p:cNvPr>
          <p:cNvSpPr>
            <a:spLocks noGrp="1"/>
          </p:cNvSpPr>
          <p:nvPr>
            <p:ph type="sldNum" sz="quarter" idx="12"/>
          </p:nvPr>
        </p:nvSpPr>
        <p:spPr/>
        <p:txBody>
          <a:bodyPr/>
          <a:lstStyle/>
          <a:p>
            <a:fld id="{D06B1895-5C25-4E87-A445-A9267BAEEB72}" type="slidenum">
              <a:rPr lang="en-US" smtClean="0"/>
              <a:t>3</a:t>
            </a:fld>
            <a:endParaRPr lang="en-US"/>
          </a:p>
        </p:txBody>
      </p:sp>
      <p:sp>
        <p:nvSpPr>
          <p:cNvPr id="4" name="Arrow: Right 3">
            <a:extLst>
              <a:ext uri="{FF2B5EF4-FFF2-40B4-BE49-F238E27FC236}">
                <a16:creationId xmlns:a16="http://schemas.microsoft.com/office/drawing/2014/main" id="{7297F11A-691F-CBC8-F126-236B8191DDBD}"/>
              </a:ext>
            </a:extLst>
          </p:cNvPr>
          <p:cNvSpPr/>
          <p:nvPr/>
        </p:nvSpPr>
        <p:spPr>
          <a:xfrm>
            <a:off x="3163422" y="5011091"/>
            <a:ext cx="92301" cy="45719"/>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Arrow Connector 5">
            <a:extLst>
              <a:ext uri="{FF2B5EF4-FFF2-40B4-BE49-F238E27FC236}">
                <a16:creationId xmlns:a16="http://schemas.microsoft.com/office/drawing/2014/main" id="{82BE6E5D-04ED-E08A-94DC-DE394BE0F1DF}"/>
              </a:ext>
            </a:extLst>
          </p:cNvPr>
          <p:cNvCxnSpPr>
            <a:cxnSpLocks/>
          </p:cNvCxnSpPr>
          <p:nvPr/>
        </p:nvCxnSpPr>
        <p:spPr>
          <a:xfrm flipV="1">
            <a:off x="5818354" y="2327564"/>
            <a:ext cx="0" cy="235989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EDB5105-455F-C5D7-6315-2550F3F5FFC7}"/>
              </a:ext>
            </a:extLst>
          </p:cNvPr>
          <p:cNvSpPr txBox="1"/>
          <p:nvPr/>
        </p:nvSpPr>
        <p:spPr>
          <a:xfrm rot="16200000">
            <a:off x="4939596" y="3393641"/>
            <a:ext cx="1444242" cy="276999"/>
          </a:xfrm>
          <a:prstGeom prst="rect">
            <a:avLst/>
          </a:prstGeom>
          <a:noFill/>
        </p:spPr>
        <p:txBody>
          <a:bodyPr wrap="none" rtlCol="0">
            <a:spAutoFit/>
          </a:bodyPr>
          <a:lstStyle/>
          <a:p>
            <a:r>
              <a:rPr lang="en-US" sz="1200" dirty="0"/>
              <a:t>Scale of Aberration</a:t>
            </a:r>
          </a:p>
        </p:txBody>
      </p:sp>
    </p:spTree>
    <p:custDataLst>
      <p:tags r:id="rId1"/>
    </p:custDataLst>
    <p:extLst>
      <p:ext uri="{BB962C8B-B14F-4D97-AF65-F5344CB8AC3E}">
        <p14:creationId xmlns:p14="http://schemas.microsoft.com/office/powerpoint/2010/main" val="15311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ack and white image of insects on a metal object&#10;&#10;Description automatically generated with medium confidence">
            <a:extLst>
              <a:ext uri="{FF2B5EF4-FFF2-40B4-BE49-F238E27FC236}">
                <a16:creationId xmlns:a16="http://schemas.microsoft.com/office/drawing/2014/main" id="{F9001BDD-551C-2D30-A264-84163EFAE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152" y="1880861"/>
            <a:ext cx="3875712" cy="3875712"/>
          </a:xfrm>
          <a:prstGeom prst="rect">
            <a:avLst/>
          </a:prstGeom>
        </p:spPr>
      </p:pic>
      <p:sp>
        <p:nvSpPr>
          <p:cNvPr id="4" name="Slide Number Placeholder 3">
            <a:extLst>
              <a:ext uri="{FF2B5EF4-FFF2-40B4-BE49-F238E27FC236}">
                <a16:creationId xmlns:a16="http://schemas.microsoft.com/office/drawing/2014/main" id="{23073143-25C5-ACBE-6FBE-39FF5C80A796}"/>
              </a:ext>
            </a:extLst>
          </p:cNvPr>
          <p:cNvSpPr>
            <a:spLocks noGrp="1"/>
          </p:cNvSpPr>
          <p:nvPr>
            <p:ph type="sldNum" sz="quarter" idx="12"/>
          </p:nvPr>
        </p:nvSpPr>
        <p:spPr/>
        <p:txBody>
          <a:bodyPr/>
          <a:lstStyle/>
          <a:p>
            <a:fld id="{D06B1895-5C25-4E87-A445-A9267BAEEB72}" type="slidenum">
              <a:rPr lang="en-US" smtClean="0"/>
              <a:t>4</a:t>
            </a:fld>
            <a:endParaRPr lang="en-US"/>
          </a:p>
        </p:txBody>
      </p:sp>
      <p:grpSp>
        <p:nvGrpSpPr>
          <p:cNvPr id="12" name="Group 11">
            <a:extLst>
              <a:ext uri="{FF2B5EF4-FFF2-40B4-BE49-F238E27FC236}">
                <a16:creationId xmlns:a16="http://schemas.microsoft.com/office/drawing/2014/main" id="{3D7A97D1-E98A-1C17-35B9-FBE238314DAA}"/>
              </a:ext>
            </a:extLst>
          </p:cNvPr>
          <p:cNvGrpSpPr/>
          <p:nvPr/>
        </p:nvGrpSpPr>
        <p:grpSpPr>
          <a:xfrm>
            <a:off x="7400239" y="2343728"/>
            <a:ext cx="3818390" cy="2949977"/>
            <a:chOff x="6365664" y="1984756"/>
            <a:chExt cx="4988136" cy="3853688"/>
          </a:xfrm>
        </p:grpSpPr>
        <p:pic>
          <p:nvPicPr>
            <p:cNvPr id="8" name="Picture 7" descr="A diagram of a diagram of a diagram&#10;&#10;Description automatically generated with medium confidence">
              <a:extLst>
                <a:ext uri="{FF2B5EF4-FFF2-40B4-BE49-F238E27FC236}">
                  <a16:creationId xmlns:a16="http://schemas.microsoft.com/office/drawing/2014/main" id="{E9B19002-247B-F129-4293-2DED8772DFCA}"/>
                </a:ext>
              </a:extLst>
            </p:cNvPr>
            <p:cNvPicPr>
              <a:picLocks noChangeAspect="1"/>
            </p:cNvPicPr>
            <p:nvPr/>
          </p:nvPicPr>
          <p:blipFill rotWithShape="1">
            <a:blip r:embed="rId5">
              <a:extLst>
                <a:ext uri="{28A0092B-C50C-407E-A947-70E740481C1C}">
                  <a14:useLocalDpi xmlns:a14="http://schemas.microsoft.com/office/drawing/2010/main" val="0"/>
                </a:ext>
              </a:extLst>
            </a:blip>
            <a:srcRect r="63346"/>
            <a:stretch/>
          </p:blipFill>
          <p:spPr>
            <a:xfrm>
              <a:off x="6365664" y="1984756"/>
              <a:ext cx="4834284" cy="3853688"/>
            </a:xfrm>
            <a:prstGeom prst="rect">
              <a:avLst/>
            </a:prstGeom>
          </p:spPr>
        </p:pic>
        <p:sp>
          <p:nvSpPr>
            <p:cNvPr id="9" name="Rectangle 8">
              <a:extLst>
                <a:ext uri="{FF2B5EF4-FFF2-40B4-BE49-F238E27FC236}">
                  <a16:creationId xmlns:a16="http://schemas.microsoft.com/office/drawing/2014/main" id="{D90ECF20-BB0F-C77F-7694-A56857A36FDA}"/>
                </a:ext>
              </a:extLst>
            </p:cNvPr>
            <p:cNvSpPr/>
            <p:nvPr/>
          </p:nvSpPr>
          <p:spPr>
            <a:xfrm>
              <a:off x="11023600" y="3911600"/>
              <a:ext cx="330200" cy="495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442C8137-ABD7-AB0F-E368-E2D4E651CC75}"/>
              </a:ext>
            </a:extLst>
          </p:cNvPr>
          <p:cNvSpPr/>
          <p:nvPr/>
        </p:nvSpPr>
        <p:spPr>
          <a:xfrm rot="16200000">
            <a:off x="4847599" y="3414435"/>
            <a:ext cx="3301944" cy="800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PSF vs object distance  </a:t>
            </a:r>
          </a:p>
        </p:txBody>
      </p:sp>
      <p:sp>
        <p:nvSpPr>
          <p:cNvPr id="11" name="TextBox 10">
            <a:extLst>
              <a:ext uri="{FF2B5EF4-FFF2-40B4-BE49-F238E27FC236}">
                <a16:creationId xmlns:a16="http://schemas.microsoft.com/office/drawing/2014/main" id="{A1134243-DABF-CCC0-3BC1-D0CAADDBCF35}"/>
              </a:ext>
            </a:extLst>
          </p:cNvPr>
          <p:cNvSpPr txBox="1"/>
          <p:nvPr/>
        </p:nvSpPr>
        <p:spPr>
          <a:xfrm>
            <a:off x="876300" y="294015"/>
            <a:ext cx="9423400" cy="523220"/>
          </a:xfrm>
          <a:prstGeom prst="rect">
            <a:avLst/>
          </a:prstGeom>
          <a:noFill/>
        </p:spPr>
        <p:txBody>
          <a:bodyPr wrap="square" rtlCol="0">
            <a:spAutoFit/>
          </a:bodyPr>
          <a:lstStyle/>
          <a:p>
            <a:r>
              <a:rPr lang="en-US" sz="2800" b="1" dirty="0"/>
              <a:t>Biological vision: </a:t>
            </a:r>
            <a:r>
              <a:rPr lang="en-US" sz="2800" dirty="0"/>
              <a:t>Depth from Defocus</a:t>
            </a:r>
          </a:p>
        </p:txBody>
      </p:sp>
      <p:sp>
        <p:nvSpPr>
          <p:cNvPr id="13" name="Rectangle 12">
            <a:extLst>
              <a:ext uri="{FF2B5EF4-FFF2-40B4-BE49-F238E27FC236}">
                <a16:creationId xmlns:a16="http://schemas.microsoft.com/office/drawing/2014/main" id="{2DACB8CD-5C9C-78C6-E6D7-DB2A4136AB88}"/>
              </a:ext>
            </a:extLst>
          </p:cNvPr>
          <p:cNvSpPr/>
          <p:nvPr/>
        </p:nvSpPr>
        <p:spPr>
          <a:xfrm>
            <a:off x="7016394" y="2203907"/>
            <a:ext cx="1010367" cy="5120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ollage of images of different shapes&#10;&#10;Description automatically generated">
            <a:extLst>
              <a:ext uri="{FF2B5EF4-FFF2-40B4-BE49-F238E27FC236}">
                <a16:creationId xmlns:a16="http://schemas.microsoft.com/office/drawing/2014/main" id="{BC9013F3-52C0-B89A-38C4-3C82D4F28DB7}"/>
              </a:ext>
            </a:extLst>
          </p:cNvPr>
          <p:cNvPicPr>
            <a:picLocks noChangeAspect="1"/>
          </p:cNvPicPr>
          <p:nvPr/>
        </p:nvPicPr>
        <p:blipFill rotWithShape="1">
          <a:blip r:embed="rId6">
            <a:extLst>
              <a:ext uri="{28A0092B-C50C-407E-A947-70E740481C1C}">
                <a14:useLocalDpi xmlns:a14="http://schemas.microsoft.com/office/drawing/2010/main" val="0"/>
              </a:ext>
            </a:extLst>
          </a:blip>
          <a:srcRect l="7910" r="77457" b="37161"/>
          <a:stretch/>
        </p:blipFill>
        <p:spPr>
          <a:xfrm>
            <a:off x="5187446" y="2086252"/>
            <a:ext cx="1010367" cy="3464930"/>
          </a:xfrm>
          <a:prstGeom prst="rect">
            <a:avLst/>
          </a:prstGeom>
        </p:spPr>
      </p:pic>
      <p:sp>
        <p:nvSpPr>
          <p:cNvPr id="18" name="TextBox 17">
            <a:extLst>
              <a:ext uri="{FF2B5EF4-FFF2-40B4-BE49-F238E27FC236}">
                <a16:creationId xmlns:a16="http://schemas.microsoft.com/office/drawing/2014/main" id="{9B09C8DA-688F-672B-0C96-2F6C021D952F}"/>
              </a:ext>
            </a:extLst>
          </p:cNvPr>
          <p:cNvSpPr txBox="1"/>
          <p:nvPr/>
        </p:nvSpPr>
        <p:spPr>
          <a:xfrm>
            <a:off x="280235" y="6538912"/>
            <a:ext cx="10366065" cy="276999"/>
          </a:xfrm>
          <a:prstGeom prst="rect">
            <a:avLst/>
          </a:prstGeom>
          <a:noFill/>
        </p:spPr>
        <p:txBody>
          <a:bodyPr wrap="square" rtlCol="0">
            <a:spAutoFit/>
          </a:bodyPr>
          <a:lstStyle/>
          <a:p>
            <a:r>
              <a:rPr lang="en-US" sz="1200" dirty="0"/>
              <a:t>Qi Guo et al., Compact single-shot metalens depth sensors inspired by eyes of jumping spiders, 2019 PNAS 116 (46) 22959-22965</a:t>
            </a:r>
          </a:p>
        </p:txBody>
      </p:sp>
      <p:cxnSp>
        <p:nvCxnSpPr>
          <p:cNvPr id="20" name="Straight Arrow Connector 19">
            <a:extLst>
              <a:ext uri="{FF2B5EF4-FFF2-40B4-BE49-F238E27FC236}">
                <a16:creationId xmlns:a16="http://schemas.microsoft.com/office/drawing/2014/main" id="{50E7D74B-BD87-7991-EB71-68AB2D15D643}"/>
              </a:ext>
            </a:extLst>
          </p:cNvPr>
          <p:cNvCxnSpPr/>
          <p:nvPr/>
        </p:nvCxnSpPr>
        <p:spPr>
          <a:xfrm flipV="1">
            <a:off x="6332769" y="2580758"/>
            <a:ext cx="0" cy="294997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90535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01BF27-ACC6-3DA3-4D26-6484870AA49A}"/>
              </a:ext>
            </a:extLst>
          </p:cNvPr>
          <p:cNvSpPr txBox="1"/>
          <p:nvPr/>
        </p:nvSpPr>
        <p:spPr>
          <a:xfrm>
            <a:off x="876300" y="154795"/>
            <a:ext cx="10350500" cy="553998"/>
          </a:xfrm>
          <a:prstGeom prst="rect">
            <a:avLst/>
          </a:prstGeom>
          <a:noFill/>
        </p:spPr>
        <p:txBody>
          <a:bodyPr wrap="square" rtlCol="0">
            <a:spAutoFit/>
          </a:bodyPr>
          <a:lstStyle/>
          <a:p>
            <a:r>
              <a:rPr lang="en-US" sz="3000"/>
              <a:t>Features of a Scene: </a:t>
            </a:r>
            <a:r>
              <a:rPr lang="en-US" sz="2800" b="1"/>
              <a:t>Depth, Spectral Radiance, Polarization</a:t>
            </a:r>
            <a:endParaRPr lang="en-US" sz="3000" b="1"/>
          </a:p>
        </p:txBody>
      </p:sp>
      <p:pic>
        <p:nvPicPr>
          <p:cNvPr id="18" name="Picture 17" descr="A black box with a cartoon character&#10;&#10;Description automatically generated">
            <a:extLst>
              <a:ext uri="{FF2B5EF4-FFF2-40B4-BE49-F238E27FC236}">
                <a16:creationId xmlns:a16="http://schemas.microsoft.com/office/drawing/2014/main" id="{008EEBDC-715A-0005-7D36-F85A92BA3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86" y="914598"/>
            <a:ext cx="8093529" cy="2399175"/>
          </a:xfrm>
          <a:prstGeom prst="rect">
            <a:avLst/>
          </a:prstGeom>
        </p:spPr>
      </p:pic>
      <p:sp>
        <p:nvSpPr>
          <p:cNvPr id="19" name="TextBox 18">
            <a:extLst>
              <a:ext uri="{FF2B5EF4-FFF2-40B4-BE49-F238E27FC236}">
                <a16:creationId xmlns:a16="http://schemas.microsoft.com/office/drawing/2014/main" id="{10225E39-E004-9575-CAF4-F9512232A090}"/>
              </a:ext>
            </a:extLst>
          </p:cNvPr>
          <p:cNvSpPr txBox="1"/>
          <p:nvPr/>
        </p:nvSpPr>
        <p:spPr>
          <a:xfrm>
            <a:off x="116115" y="6572400"/>
            <a:ext cx="10350500" cy="261610"/>
          </a:xfrm>
          <a:prstGeom prst="rect">
            <a:avLst/>
          </a:prstGeom>
          <a:noFill/>
        </p:spPr>
        <p:txBody>
          <a:bodyPr wrap="square" rtlCol="0">
            <a:spAutoFit/>
          </a:bodyPr>
          <a:lstStyle/>
          <a:p>
            <a:r>
              <a:rPr lang="en-US" sz="1100"/>
              <a:t>[3] Hyperspectral Depth Dataset From: https://vclab.kaist.ac.kr/iccv2021/dataset.html</a:t>
            </a:r>
          </a:p>
        </p:txBody>
      </p:sp>
      <p:sp>
        <p:nvSpPr>
          <p:cNvPr id="22" name="Slide Number Placeholder 21">
            <a:extLst>
              <a:ext uri="{FF2B5EF4-FFF2-40B4-BE49-F238E27FC236}">
                <a16:creationId xmlns:a16="http://schemas.microsoft.com/office/drawing/2014/main" id="{AB96CBC6-66CF-C5B1-12DD-314DBAF462B5}"/>
              </a:ext>
            </a:extLst>
          </p:cNvPr>
          <p:cNvSpPr>
            <a:spLocks noGrp="1"/>
          </p:cNvSpPr>
          <p:nvPr>
            <p:ph type="sldNum" sz="quarter" idx="12"/>
          </p:nvPr>
        </p:nvSpPr>
        <p:spPr/>
        <p:txBody>
          <a:bodyPr/>
          <a:lstStyle/>
          <a:p>
            <a:fld id="{D06B1895-5C25-4E87-A445-A9267BAEEB72}" type="slidenum">
              <a:rPr lang="en-US" smtClean="0"/>
              <a:t>5</a:t>
            </a:fld>
            <a:endParaRPr lang="en-US"/>
          </a:p>
        </p:txBody>
      </p:sp>
      <p:cxnSp>
        <p:nvCxnSpPr>
          <p:cNvPr id="3" name="Straight Connector 2">
            <a:extLst>
              <a:ext uri="{FF2B5EF4-FFF2-40B4-BE49-F238E27FC236}">
                <a16:creationId xmlns:a16="http://schemas.microsoft.com/office/drawing/2014/main" id="{00A4B558-3C71-067E-81D4-C4475C9FDBC5}"/>
              </a:ext>
            </a:extLst>
          </p:cNvPr>
          <p:cNvCxnSpPr/>
          <p:nvPr/>
        </p:nvCxnSpPr>
        <p:spPr>
          <a:xfrm>
            <a:off x="2989943" y="3008974"/>
            <a:ext cx="1320800"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81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0225E39-E004-9575-CAF4-F9512232A090}"/>
              </a:ext>
            </a:extLst>
          </p:cNvPr>
          <p:cNvSpPr txBox="1"/>
          <p:nvPr/>
        </p:nvSpPr>
        <p:spPr>
          <a:xfrm>
            <a:off x="116115" y="6572400"/>
            <a:ext cx="10350500" cy="261610"/>
          </a:xfrm>
          <a:prstGeom prst="rect">
            <a:avLst/>
          </a:prstGeom>
          <a:noFill/>
        </p:spPr>
        <p:txBody>
          <a:bodyPr wrap="square" rtlCol="0">
            <a:spAutoFit/>
          </a:bodyPr>
          <a:lstStyle/>
          <a:p>
            <a:r>
              <a:rPr lang="en-US" sz="1100"/>
              <a:t>[3] Hyperspectral Depth Dataset From: https://vclab.kaist.ac.kr/iccv2021/dataset.html</a:t>
            </a:r>
          </a:p>
        </p:txBody>
      </p:sp>
      <p:pic>
        <p:nvPicPr>
          <p:cNvPr id="21" name="Picture 20" descr="A group of images of different colors&#10;&#10;Description automatically generated">
            <a:extLst>
              <a:ext uri="{FF2B5EF4-FFF2-40B4-BE49-F238E27FC236}">
                <a16:creationId xmlns:a16="http://schemas.microsoft.com/office/drawing/2014/main" id="{CFF2F4BD-FBDF-CE73-850C-4D270509AE5D}"/>
              </a:ext>
            </a:extLst>
          </p:cNvPr>
          <p:cNvPicPr>
            <a:picLocks noChangeAspect="1"/>
          </p:cNvPicPr>
          <p:nvPr/>
        </p:nvPicPr>
        <p:blipFill rotWithShape="1">
          <a:blip r:embed="rId6">
            <a:extLst>
              <a:ext uri="{28A0092B-C50C-407E-A947-70E740481C1C}">
                <a14:useLocalDpi xmlns:a14="http://schemas.microsoft.com/office/drawing/2010/main" val="0"/>
              </a:ext>
            </a:extLst>
          </a:blip>
          <a:srcRect t="48320" b="26138"/>
          <a:stretch/>
        </p:blipFill>
        <p:spPr>
          <a:xfrm>
            <a:off x="116115" y="3747428"/>
            <a:ext cx="11985382" cy="2082779"/>
          </a:xfrm>
          <a:prstGeom prst="rect">
            <a:avLst/>
          </a:prstGeom>
        </p:spPr>
      </p:pic>
      <p:pic>
        <p:nvPicPr>
          <p:cNvPr id="6" name="VIBGYOR Colors Visible Spectrum (online-video-cutter.com)">
            <a:hlinkClick r:id="" action="ppaction://media"/>
            <a:extLst>
              <a:ext uri="{FF2B5EF4-FFF2-40B4-BE49-F238E27FC236}">
                <a16:creationId xmlns:a16="http://schemas.microsoft.com/office/drawing/2014/main" id="{9AAC6289-54BF-4A18-BF08-0601339CEE30}"/>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r="18407"/>
          <a:stretch/>
        </p:blipFill>
        <p:spPr>
          <a:xfrm>
            <a:off x="8935414" y="1202568"/>
            <a:ext cx="3062402" cy="2111205"/>
          </a:xfrm>
          <a:prstGeom prst="rect">
            <a:avLst/>
          </a:prstGeom>
        </p:spPr>
      </p:pic>
      <p:pic>
        <p:nvPicPr>
          <p:cNvPr id="7" name="Picture 6" descr="A black box with a cartoon character&#10;&#10;Description automatically generated">
            <a:extLst>
              <a:ext uri="{FF2B5EF4-FFF2-40B4-BE49-F238E27FC236}">
                <a16:creationId xmlns:a16="http://schemas.microsoft.com/office/drawing/2014/main" id="{35CD3083-1797-5763-0E35-FFF80C4C44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586" y="914598"/>
            <a:ext cx="8093529" cy="2399175"/>
          </a:xfrm>
          <a:prstGeom prst="rect">
            <a:avLst/>
          </a:prstGeom>
        </p:spPr>
      </p:pic>
      <p:sp>
        <p:nvSpPr>
          <p:cNvPr id="8" name="Slide Number Placeholder 7">
            <a:extLst>
              <a:ext uri="{FF2B5EF4-FFF2-40B4-BE49-F238E27FC236}">
                <a16:creationId xmlns:a16="http://schemas.microsoft.com/office/drawing/2014/main" id="{80276FCB-092B-1A66-8300-BF40A6035B49}"/>
              </a:ext>
            </a:extLst>
          </p:cNvPr>
          <p:cNvSpPr>
            <a:spLocks noGrp="1"/>
          </p:cNvSpPr>
          <p:nvPr>
            <p:ph type="sldNum" sz="quarter" idx="12"/>
          </p:nvPr>
        </p:nvSpPr>
        <p:spPr/>
        <p:txBody>
          <a:bodyPr/>
          <a:lstStyle/>
          <a:p>
            <a:fld id="{D06B1895-5C25-4E87-A445-A9267BAEEB72}" type="slidenum">
              <a:rPr lang="en-US" smtClean="0"/>
              <a:t>6</a:t>
            </a:fld>
            <a:endParaRPr lang="en-US"/>
          </a:p>
        </p:txBody>
      </p:sp>
      <p:sp>
        <p:nvSpPr>
          <p:cNvPr id="9" name="TextBox 8">
            <a:extLst>
              <a:ext uri="{FF2B5EF4-FFF2-40B4-BE49-F238E27FC236}">
                <a16:creationId xmlns:a16="http://schemas.microsoft.com/office/drawing/2014/main" id="{B8A15350-6102-02B7-BBED-093C00823A8A}"/>
              </a:ext>
            </a:extLst>
          </p:cNvPr>
          <p:cNvSpPr txBox="1"/>
          <p:nvPr/>
        </p:nvSpPr>
        <p:spPr>
          <a:xfrm>
            <a:off x="876300" y="154795"/>
            <a:ext cx="10350500" cy="553998"/>
          </a:xfrm>
          <a:prstGeom prst="rect">
            <a:avLst/>
          </a:prstGeom>
          <a:noFill/>
        </p:spPr>
        <p:txBody>
          <a:bodyPr wrap="square" rtlCol="0">
            <a:spAutoFit/>
          </a:bodyPr>
          <a:lstStyle/>
          <a:p>
            <a:r>
              <a:rPr lang="en-US" sz="3000"/>
              <a:t>Features of a Scene: </a:t>
            </a:r>
            <a:r>
              <a:rPr lang="en-US" sz="2800" b="1"/>
              <a:t>Depth, Spectral Radiance, Polarization</a:t>
            </a:r>
            <a:endParaRPr lang="en-US" sz="3000" b="1"/>
          </a:p>
        </p:txBody>
      </p:sp>
      <p:cxnSp>
        <p:nvCxnSpPr>
          <p:cNvPr id="2" name="Straight Connector 1">
            <a:extLst>
              <a:ext uri="{FF2B5EF4-FFF2-40B4-BE49-F238E27FC236}">
                <a16:creationId xmlns:a16="http://schemas.microsoft.com/office/drawing/2014/main" id="{EAF609B4-E0D0-8382-14E4-271DE0704A6E}"/>
              </a:ext>
            </a:extLst>
          </p:cNvPr>
          <p:cNvCxnSpPr/>
          <p:nvPr/>
        </p:nvCxnSpPr>
        <p:spPr>
          <a:xfrm>
            <a:off x="4905829" y="3313773"/>
            <a:ext cx="1320800"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12328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mute="1">
                <p:cTn id="16"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light&#10;&#10;Description automatically generated">
            <a:extLst>
              <a:ext uri="{FF2B5EF4-FFF2-40B4-BE49-F238E27FC236}">
                <a16:creationId xmlns:a16="http://schemas.microsoft.com/office/drawing/2014/main" id="{E3C3513C-2700-5078-3B1D-30DA5DE4E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587" y="1440856"/>
            <a:ext cx="2497222" cy="1872917"/>
          </a:xfrm>
          <a:prstGeom prst="rect">
            <a:avLst/>
          </a:prstGeom>
        </p:spPr>
      </p:pic>
      <p:pic>
        <p:nvPicPr>
          <p:cNvPr id="3" name="Picture 2" descr="A group of images of different colors&#10;&#10;Description automatically generated">
            <a:extLst>
              <a:ext uri="{FF2B5EF4-FFF2-40B4-BE49-F238E27FC236}">
                <a16:creationId xmlns:a16="http://schemas.microsoft.com/office/drawing/2014/main" id="{8FACE08C-215F-C3A7-8F96-CAD40B12C50C}"/>
              </a:ext>
            </a:extLst>
          </p:cNvPr>
          <p:cNvPicPr>
            <a:picLocks noChangeAspect="1"/>
          </p:cNvPicPr>
          <p:nvPr/>
        </p:nvPicPr>
        <p:blipFill rotWithShape="1">
          <a:blip r:embed="rId4">
            <a:extLst>
              <a:ext uri="{28A0092B-C50C-407E-A947-70E740481C1C}">
                <a14:useLocalDpi xmlns:a14="http://schemas.microsoft.com/office/drawing/2010/main" val="0"/>
              </a:ext>
            </a:extLst>
          </a:blip>
          <a:srcRect t="74444" r="29514" b="892"/>
          <a:stretch/>
        </p:blipFill>
        <p:spPr>
          <a:xfrm>
            <a:off x="658586" y="3747351"/>
            <a:ext cx="8696551" cy="2070288"/>
          </a:xfrm>
          <a:prstGeom prst="rect">
            <a:avLst/>
          </a:prstGeom>
        </p:spPr>
      </p:pic>
      <p:pic>
        <p:nvPicPr>
          <p:cNvPr id="13" name="Picture 12" descr="A black box with a cartoon character&#10;&#10;Description automatically generated">
            <a:extLst>
              <a:ext uri="{FF2B5EF4-FFF2-40B4-BE49-F238E27FC236}">
                <a16:creationId xmlns:a16="http://schemas.microsoft.com/office/drawing/2014/main" id="{19488D9C-C728-FDEE-5B36-7B8B54223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586" y="914598"/>
            <a:ext cx="8093529" cy="2399175"/>
          </a:xfrm>
          <a:prstGeom prst="rect">
            <a:avLst/>
          </a:prstGeom>
        </p:spPr>
      </p:pic>
      <p:sp>
        <p:nvSpPr>
          <p:cNvPr id="14" name="TextBox 13">
            <a:extLst>
              <a:ext uri="{FF2B5EF4-FFF2-40B4-BE49-F238E27FC236}">
                <a16:creationId xmlns:a16="http://schemas.microsoft.com/office/drawing/2014/main" id="{026EF1F5-9151-B9A9-69F9-C4FE9EFBD59B}"/>
              </a:ext>
            </a:extLst>
          </p:cNvPr>
          <p:cNvSpPr txBox="1"/>
          <p:nvPr/>
        </p:nvSpPr>
        <p:spPr>
          <a:xfrm>
            <a:off x="2190977" y="5606950"/>
            <a:ext cx="1291772" cy="307777"/>
          </a:xfrm>
          <a:prstGeom prst="rect">
            <a:avLst/>
          </a:prstGeom>
          <a:noFill/>
        </p:spPr>
        <p:txBody>
          <a:bodyPr wrap="square" rtlCol="0">
            <a:spAutoFit/>
          </a:bodyPr>
          <a:lstStyle/>
          <a:p>
            <a:r>
              <a:rPr lang="en-US" sz="1400"/>
              <a:t>(exemplary) </a:t>
            </a:r>
          </a:p>
        </p:txBody>
      </p:sp>
      <p:sp>
        <p:nvSpPr>
          <p:cNvPr id="15" name="Slide Number Placeholder 14">
            <a:extLst>
              <a:ext uri="{FF2B5EF4-FFF2-40B4-BE49-F238E27FC236}">
                <a16:creationId xmlns:a16="http://schemas.microsoft.com/office/drawing/2014/main" id="{2098E949-6E70-E71B-C5C4-46D84533BE57}"/>
              </a:ext>
            </a:extLst>
          </p:cNvPr>
          <p:cNvSpPr>
            <a:spLocks noGrp="1"/>
          </p:cNvSpPr>
          <p:nvPr>
            <p:ph type="sldNum" sz="quarter" idx="12"/>
          </p:nvPr>
        </p:nvSpPr>
        <p:spPr/>
        <p:txBody>
          <a:bodyPr/>
          <a:lstStyle/>
          <a:p>
            <a:fld id="{D06B1895-5C25-4E87-A445-A9267BAEEB72}" type="slidenum">
              <a:rPr lang="en-US" smtClean="0"/>
              <a:t>7</a:t>
            </a:fld>
            <a:endParaRPr lang="en-US" dirty="0"/>
          </a:p>
        </p:txBody>
      </p:sp>
      <p:sp>
        <p:nvSpPr>
          <p:cNvPr id="16" name="TextBox 15">
            <a:extLst>
              <a:ext uri="{FF2B5EF4-FFF2-40B4-BE49-F238E27FC236}">
                <a16:creationId xmlns:a16="http://schemas.microsoft.com/office/drawing/2014/main" id="{2D9DBA98-6B4B-7019-B2B7-B0E2436B4353}"/>
              </a:ext>
            </a:extLst>
          </p:cNvPr>
          <p:cNvSpPr txBox="1"/>
          <p:nvPr/>
        </p:nvSpPr>
        <p:spPr>
          <a:xfrm>
            <a:off x="876300" y="154795"/>
            <a:ext cx="10350500" cy="553998"/>
          </a:xfrm>
          <a:prstGeom prst="rect">
            <a:avLst/>
          </a:prstGeom>
          <a:noFill/>
        </p:spPr>
        <p:txBody>
          <a:bodyPr wrap="square" rtlCol="0">
            <a:spAutoFit/>
          </a:bodyPr>
          <a:lstStyle/>
          <a:p>
            <a:r>
              <a:rPr lang="en-US" sz="3000"/>
              <a:t>Features of a Scene: </a:t>
            </a:r>
            <a:r>
              <a:rPr lang="en-US" sz="2800" b="1"/>
              <a:t>Depth, Spectral Radiance, Polarization</a:t>
            </a:r>
            <a:endParaRPr lang="en-US" sz="3000" b="1"/>
          </a:p>
        </p:txBody>
      </p:sp>
      <p:sp>
        <p:nvSpPr>
          <p:cNvPr id="4" name="TextBox 3">
            <a:extLst>
              <a:ext uri="{FF2B5EF4-FFF2-40B4-BE49-F238E27FC236}">
                <a16:creationId xmlns:a16="http://schemas.microsoft.com/office/drawing/2014/main" id="{6C81EAB9-6823-5299-9297-5F11345A7513}"/>
              </a:ext>
            </a:extLst>
          </p:cNvPr>
          <p:cNvSpPr txBox="1"/>
          <p:nvPr/>
        </p:nvSpPr>
        <p:spPr>
          <a:xfrm>
            <a:off x="1231901" y="6118430"/>
            <a:ext cx="10651008" cy="584775"/>
          </a:xfrm>
          <a:prstGeom prst="rect">
            <a:avLst/>
          </a:prstGeom>
          <a:noFill/>
        </p:spPr>
        <p:txBody>
          <a:bodyPr wrap="square" rtlCol="0">
            <a:spAutoFit/>
          </a:bodyPr>
          <a:lstStyle/>
          <a:p>
            <a:r>
              <a:rPr lang="en-US" sz="1600" dirty="0">
                <a:solidFill>
                  <a:srgbClr val="9A0000"/>
                </a:solidFill>
              </a:rPr>
              <a:t>All three features of a scene can in principle be measured in a single snapshot then reconstructed with computational imaging, if they are optically encoded with a specialized lens (feature-dependent point-spread function)</a:t>
            </a:r>
          </a:p>
        </p:txBody>
      </p:sp>
      <p:cxnSp>
        <p:nvCxnSpPr>
          <p:cNvPr id="6" name="Straight Connector 5">
            <a:extLst>
              <a:ext uri="{FF2B5EF4-FFF2-40B4-BE49-F238E27FC236}">
                <a16:creationId xmlns:a16="http://schemas.microsoft.com/office/drawing/2014/main" id="{BCB55A67-4128-6875-C169-C702F2CA9577}"/>
              </a:ext>
            </a:extLst>
          </p:cNvPr>
          <p:cNvCxnSpPr/>
          <p:nvPr/>
        </p:nvCxnSpPr>
        <p:spPr>
          <a:xfrm>
            <a:off x="7141033" y="3313773"/>
            <a:ext cx="1320800"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2B364DC-961A-252B-069F-C499B81B72C3}"/>
              </a:ext>
            </a:extLst>
          </p:cNvPr>
          <p:cNvGrpSpPr/>
          <p:nvPr/>
        </p:nvGrpSpPr>
        <p:grpSpPr>
          <a:xfrm>
            <a:off x="8970598" y="1229934"/>
            <a:ext cx="2743200" cy="2294760"/>
            <a:chOff x="10375900" y="3436658"/>
            <a:chExt cx="2743200" cy="2294760"/>
          </a:xfrm>
        </p:grpSpPr>
        <p:sp>
          <p:nvSpPr>
            <p:cNvPr id="9" name="Rectangle 8">
              <a:extLst>
                <a:ext uri="{FF2B5EF4-FFF2-40B4-BE49-F238E27FC236}">
                  <a16:creationId xmlns:a16="http://schemas.microsoft.com/office/drawing/2014/main" id="{383989C1-AB60-C432-27A8-C29F8D969D83}"/>
                </a:ext>
              </a:extLst>
            </p:cNvPr>
            <p:cNvSpPr/>
            <p:nvPr/>
          </p:nvSpPr>
          <p:spPr>
            <a:xfrm>
              <a:off x="10375900" y="3436658"/>
              <a:ext cx="2743200" cy="21718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diagram of a line graph&#10;&#10;Description automatically generated">
              <a:extLst>
                <a:ext uri="{FF2B5EF4-FFF2-40B4-BE49-F238E27FC236}">
                  <a16:creationId xmlns:a16="http://schemas.microsoft.com/office/drawing/2014/main" id="{E4D53259-A5EB-6114-C2D2-DE77F8F4984F}"/>
                </a:ext>
              </a:extLst>
            </p:cNvPr>
            <p:cNvPicPr>
              <a:picLocks noChangeAspect="1"/>
            </p:cNvPicPr>
            <p:nvPr/>
          </p:nvPicPr>
          <p:blipFill rotWithShape="1">
            <a:blip r:embed="rId6">
              <a:extLst>
                <a:ext uri="{28A0092B-C50C-407E-A947-70E740481C1C}">
                  <a14:useLocalDpi xmlns:a14="http://schemas.microsoft.com/office/drawing/2010/main" val="0"/>
                </a:ext>
              </a:extLst>
            </a:blip>
            <a:srcRect l="-9489" t="-4420" r="-11198" b="-4131"/>
            <a:stretch/>
          </p:blipFill>
          <p:spPr>
            <a:xfrm>
              <a:off x="10470191" y="3579227"/>
              <a:ext cx="2554617" cy="2152191"/>
            </a:xfrm>
            <a:prstGeom prst="rect">
              <a:avLst/>
            </a:prstGeom>
          </p:spPr>
        </p:pic>
      </p:grpSp>
    </p:spTree>
    <p:extLst>
      <p:ext uri="{BB962C8B-B14F-4D97-AF65-F5344CB8AC3E}">
        <p14:creationId xmlns:p14="http://schemas.microsoft.com/office/powerpoint/2010/main" val="33944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E0CA8B-946C-8DCB-B946-5EB54652F16A}"/>
              </a:ext>
            </a:extLst>
          </p:cNvPr>
          <p:cNvSpPr txBox="1"/>
          <p:nvPr/>
        </p:nvSpPr>
        <p:spPr>
          <a:xfrm>
            <a:off x="754742" y="217715"/>
            <a:ext cx="9956800" cy="553998"/>
          </a:xfrm>
          <a:prstGeom prst="rect">
            <a:avLst/>
          </a:prstGeom>
          <a:noFill/>
        </p:spPr>
        <p:txBody>
          <a:bodyPr wrap="square" rtlCol="0">
            <a:spAutoFit/>
          </a:bodyPr>
          <a:lstStyle/>
          <a:p>
            <a:r>
              <a:rPr lang="en-US" sz="3000"/>
              <a:t>Computational Imaging and Sensing</a:t>
            </a:r>
          </a:p>
        </p:txBody>
      </p:sp>
      <p:sp>
        <p:nvSpPr>
          <p:cNvPr id="5" name="TextBox 4">
            <a:extLst>
              <a:ext uri="{FF2B5EF4-FFF2-40B4-BE49-F238E27FC236}">
                <a16:creationId xmlns:a16="http://schemas.microsoft.com/office/drawing/2014/main" id="{7394A98E-CC7B-7645-5E5F-9F98094CE210}"/>
              </a:ext>
            </a:extLst>
          </p:cNvPr>
          <p:cNvSpPr txBox="1"/>
          <p:nvPr/>
        </p:nvSpPr>
        <p:spPr>
          <a:xfrm>
            <a:off x="1255485" y="1471653"/>
            <a:ext cx="9681027" cy="523220"/>
          </a:xfrm>
          <a:prstGeom prst="rect">
            <a:avLst/>
          </a:prstGeom>
          <a:noFill/>
        </p:spPr>
        <p:txBody>
          <a:bodyPr wrap="square" rtlCol="0">
            <a:spAutoFit/>
          </a:bodyPr>
          <a:lstStyle/>
          <a:p>
            <a:pPr marL="285750" indent="-285750">
              <a:buFontTx/>
              <a:buChar char="-"/>
            </a:pPr>
            <a:r>
              <a:rPr lang="en-US" sz="1400" dirty="0"/>
              <a:t>Material ID/Classification              - Segmentation              </a:t>
            </a:r>
          </a:p>
          <a:p>
            <a:pPr marL="285750" indent="-285750">
              <a:buFontTx/>
              <a:buChar char="-"/>
            </a:pPr>
            <a:r>
              <a:rPr lang="en-US" sz="1400" dirty="0"/>
              <a:t>Depth (3D modeling)                        - Scientific sensing (wavefront phase, angle of incidence…)</a:t>
            </a:r>
          </a:p>
        </p:txBody>
      </p:sp>
      <p:sp>
        <p:nvSpPr>
          <p:cNvPr id="2" name="TextBox 1">
            <a:extLst>
              <a:ext uri="{FF2B5EF4-FFF2-40B4-BE49-F238E27FC236}">
                <a16:creationId xmlns:a16="http://schemas.microsoft.com/office/drawing/2014/main" id="{B52161AA-8365-9D18-957E-109B4733A858}"/>
              </a:ext>
            </a:extLst>
          </p:cNvPr>
          <p:cNvSpPr txBox="1"/>
          <p:nvPr/>
        </p:nvSpPr>
        <p:spPr>
          <a:xfrm>
            <a:off x="870857" y="920364"/>
            <a:ext cx="10682514"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How</a:t>
            </a:r>
            <a:r>
              <a:rPr lang="en-US" sz="1600" dirty="0"/>
              <a:t> can we recover the full information of a scene (or best encode the quantities in the measurement)</a:t>
            </a:r>
          </a:p>
          <a:p>
            <a:pPr marL="285750" indent="-285750">
              <a:buFont typeface="Arial" panose="020B0604020202020204" pitchFamily="34" charset="0"/>
              <a:buChar char="•"/>
            </a:pPr>
            <a:r>
              <a:rPr lang="en-US" sz="1600" b="1" dirty="0"/>
              <a:t>Why</a:t>
            </a:r>
            <a:r>
              <a:rPr lang="en-US" sz="1600" dirty="0"/>
              <a:t>: We require more than just a 2D spatial map of a scene (</a:t>
            </a:r>
            <a:r>
              <a:rPr lang="en-US" sz="1600" i="1" dirty="0"/>
              <a:t>ideal </a:t>
            </a:r>
            <a:r>
              <a:rPr lang="en-US" sz="1600" dirty="0"/>
              <a:t>image) to interact with the world (e.g. AR/VR) </a:t>
            </a:r>
          </a:p>
        </p:txBody>
      </p:sp>
      <p:grpSp>
        <p:nvGrpSpPr>
          <p:cNvPr id="7" name="Group 6">
            <a:extLst>
              <a:ext uri="{FF2B5EF4-FFF2-40B4-BE49-F238E27FC236}">
                <a16:creationId xmlns:a16="http://schemas.microsoft.com/office/drawing/2014/main" id="{E470DD20-AFAF-B55A-361A-2713BA4D92C5}"/>
              </a:ext>
            </a:extLst>
          </p:cNvPr>
          <p:cNvGrpSpPr/>
          <p:nvPr/>
        </p:nvGrpSpPr>
        <p:grpSpPr>
          <a:xfrm>
            <a:off x="1115785" y="2449711"/>
            <a:ext cx="10823568" cy="2572466"/>
            <a:chOff x="1115785" y="2449711"/>
            <a:chExt cx="10823568" cy="2572466"/>
          </a:xfrm>
        </p:grpSpPr>
        <p:sp>
          <p:nvSpPr>
            <p:cNvPr id="3" name="Rectangle: Rounded Corners 2">
              <a:extLst>
                <a:ext uri="{FF2B5EF4-FFF2-40B4-BE49-F238E27FC236}">
                  <a16:creationId xmlns:a16="http://schemas.microsoft.com/office/drawing/2014/main" id="{3B53DD26-20CF-D8C2-FD30-70E16F541079}"/>
                </a:ext>
              </a:extLst>
            </p:cNvPr>
            <p:cNvSpPr/>
            <p:nvPr/>
          </p:nvSpPr>
          <p:spPr>
            <a:xfrm>
              <a:off x="3364257" y="3260280"/>
              <a:ext cx="1291772" cy="83667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8C8BD6-CCC1-15E0-6659-748A2DA67700}"/>
                </a:ext>
              </a:extLst>
            </p:cNvPr>
            <p:cNvSpPr txBox="1"/>
            <p:nvPr/>
          </p:nvSpPr>
          <p:spPr>
            <a:xfrm>
              <a:off x="3604976" y="2929095"/>
              <a:ext cx="822661" cy="338554"/>
            </a:xfrm>
            <a:prstGeom prst="rect">
              <a:avLst/>
            </a:prstGeom>
            <a:noFill/>
          </p:spPr>
          <p:txBody>
            <a:bodyPr wrap="none" rtlCol="0">
              <a:spAutoFit/>
            </a:bodyPr>
            <a:lstStyle/>
            <a:p>
              <a:r>
                <a:rPr lang="en-US" sz="1600"/>
                <a:t>Render</a:t>
              </a:r>
            </a:p>
          </p:txBody>
        </p:sp>
        <p:pic>
          <p:nvPicPr>
            <p:cNvPr id="9" name="Picture 8" descr="A group of images of different colors&#10;&#10;Description automatically generated">
              <a:extLst>
                <a:ext uri="{FF2B5EF4-FFF2-40B4-BE49-F238E27FC236}">
                  <a16:creationId xmlns:a16="http://schemas.microsoft.com/office/drawing/2014/main" id="{4FCF72D9-706E-912B-EA9F-A603ECB8A5FE}"/>
                </a:ext>
              </a:extLst>
            </p:cNvPr>
            <p:cNvPicPr>
              <a:picLocks noChangeAspect="1"/>
            </p:cNvPicPr>
            <p:nvPr/>
          </p:nvPicPr>
          <p:blipFill rotWithShape="1">
            <a:blip r:embed="rId3">
              <a:extLst>
                <a:ext uri="{28A0092B-C50C-407E-A947-70E740481C1C}">
                  <a14:useLocalDpi xmlns:a14="http://schemas.microsoft.com/office/drawing/2010/main" val="0"/>
                </a:ext>
              </a:extLst>
            </a:blip>
            <a:srcRect t="3533" r="83879" b="74844"/>
            <a:stretch/>
          </p:blipFill>
          <p:spPr>
            <a:xfrm>
              <a:off x="2035318" y="3261771"/>
              <a:ext cx="1016312" cy="927435"/>
            </a:xfrm>
            <a:prstGeom prst="rect">
              <a:avLst/>
            </a:prstGeom>
          </p:spPr>
        </p:pic>
        <p:pic>
          <p:nvPicPr>
            <p:cNvPr id="11" name="Picture 10" descr="A black and white image of a person sitting on a couch&#10;&#10;Description automatically generated">
              <a:extLst>
                <a:ext uri="{FF2B5EF4-FFF2-40B4-BE49-F238E27FC236}">
                  <a16:creationId xmlns:a16="http://schemas.microsoft.com/office/drawing/2014/main" id="{EAB6F478-D18C-B72F-4B88-106126205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319" y="2845558"/>
              <a:ext cx="1714501" cy="1714501"/>
            </a:xfrm>
            <a:prstGeom prst="rect">
              <a:avLst/>
            </a:prstGeom>
          </p:spPr>
        </p:pic>
        <p:sp>
          <p:nvSpPr>
            <p:cNvPr id="12" name="TextBox 11">
              <a:extLst>
                <a:ext uri="{FF2B5EF4-FFF2-40B4-BE49-F238E27FC236}">
                  <a16:creationId xmlns:a16="http://schemas.microsoft.com/office/drawing/2014/main" id="{B8DD8505-9EB0-1168-B628-1FACA4497E19}"/>
                </a:ext>
              </a:extLst>
            </p:cNvPr>
            <p:cNvSpPr txBox="1"/>
            <p:nvPr/>
          </p:nvSpPr>
          <p:spPr>
            <a:xfrm>
              <a:off x="5068369" y="2996172"/>
              <a:ext cx="2239315" cy="276999"/>
            </a:xfrm>
            <a:prstGeom prst="rect">
              <a:avLst/>
            </a:prstGeom>
            <a:noFill/>
          </p:spPr>
          <p:txBody>
            <a:bodyPr wrap="square" rtlCol="0">
              <a:spAutoFit/>
            </a:bodyPr>
            <a:lstStyle/>
            <a:p>
              <a:r>
                <a:rPr lang="en-US" sz="1200"/>
                <a:t>Measurement</a:t>
              </a:r>
            </a:p>
          </p:txBody>
        </p:sp>
        <p:sp>
          <p:nvSpPr>
            <p:cNvPr id="13" name="TextBox 12">
              <a:extLst>
                <a:ext uri="{FF2B5EF4-FFF2-40B4-BE49-F238E27FC236}">
                  <a16:creationId xmlns:a16="http://schemas.microsoft.com/office/drawing/2014/main" id="{9F9863FC-081F-C99E-AA52-BB6083505438}"/>
                </a:ext>
              </a:extLst>
            </p:cNvPr>
            <p:cNvSpPr txBox="1"/>
            <p:nvPr/>
          </p:nvSpPr>
          <p:spPr>
            <a:xfrm>
              <a:off x="2242864" y="3008347"/>
              <a:ext cx="599844" cy="276999"/>
            </a:xfrm>
            <a:prstGeom prst="rect">
              <a:avLst/>
            </a:prstGeom>
            <a:noFill/>
          </p:spPr>
          <p:txBody>
            <a:bodyPr wrap="none" rtlCol="0">
              <a:spAutoFit/>
            </a:bodyPr>
            <a:lstStyle/>
            <a:p>
              <a:r>
                <a:rPr lang="en-US" sz="1200"/>
                <a:t>Scene</a:t>
              </a:r>
            </a:p>
          </p:txBody>
        </p:sp>
        <p:sp>
          <p:nvSpPr>
            <p:cNvPr id="14" name="Rectangle: Rounded Corners 13">
              <a:extLst>
                <a:ext uri="{FF2B5EF4-FFF2-40B4-BE49-F238E27FC236}">
                  <a16:creationId xmlns:a16="http://schemas.microsoft.com/office/drawing/2014/main" id="{8B990968-8A6F-33D6-7B91-3C73C4AE7E83}"/>
                </a:ext>
              </a:extLst>
            </p:cNvPr>
            <p:cNvSpPr/>
            <p:nvPr/>
          </p:nvSpPr>
          <p:spPr>
            <a:xfrm>
              <a:off x="6537489" y="3290581"/>
              <a:ext cx="1291772" cy="836673"/>
            </a:xfrm>
            <a:prstGeom prst="roundRect">
              <a:avLst/>
            </a:prstGeom>
            <a:solidFill>
              <a:schemeClr val="tx2">
                <a:lumMod val="10000"/>
                <a:lumOff val="90000"/>
              </a:schemeClr>
            </a:solid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0DFC55-DBEA-1D3E-2805-516018C4584D}"/>
                </a:ext>
              </a:extLst>
            </p:cNvPr>
            <p:cNvSpPr txBox="1"/>
            <p:nvPr/>
          </p:nvSpPr>
          <p:spPr>
            <a:xfrm>
              <a:off x="6687502" y="2916137"/>
              <a:ext cx="2857500" cy="338554"/>
            </a:xfrm>
            <a:prstGeom prst="rect">
              <a:avLst/>
            </a:prstGeom>
            <a:noFill/>
          </p:spPr>
          <p:txBody>
            <a:bodyPr wrap="square" rtlCol="0">
              <a:spAutoFit/>
            </a:bodyPr>
            <a:lstStyle/>
            <a:p>
              <a:r>
                <a:rPr lang="en-US" sz="1600"/>
                <a:t>Algorithm</a:t>
              </a:r>
            </a:p>
          </p:txBody>
        </p:sp>
        <p:sp>
          <p:nvSpPr>
            <p:cNvPr id="19" name="Rectangle 18">
              <a:extLst>
                <a:ext uri="{FF2B5EF4-FFF2-40B4-BE49-F238E27FC236}">
                  <a16:creationId xmlns:a16="http://schemas.microsoft.com/office/drawing/2014/main" id="{0E571FD0-DE32-3FE8-FDE1-75C8B79ADE23}"/>
                </a:ext>
              </a:extLst>
            </p:cNvPr>
            <p:cNvSpPr/>
            <p:nvPr/>
          </p:nvSpPr>
          <p:spPr>
            <a:xfrm>
              <a:off x="8253230" y="3309989"/>
              <a:ext cx="1291772" cy="812482"/>
            </a:xfrm>
            <a:prstGeom prst="rect">
              <a:avLst/>
            </a:prstGeom>
            <a:solidFill>
              <a:schemeClr val="tx2">
                <a:lumMod val="10000"/>
                <a:lumOff val="9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851C8A-6394-F6E6-6C61-262479758DC8}"/>
                </a:ext>
              </a:extLst>
            </p:cNvPr>
            <p:cNvSpPr txBox="1"/>
            <p:nvPr/>
          </p:nvSpPr>
          <p:spPr>
            <a:xfrm>
              <a:off x="8595111" y="3019794"/>
              <a:ext cx="655949" cy="276999"/>
            </a:xfrm>
            <a:prstGeom prst="rect">
              <a:avLst/>
            </a:prstGeom>
            <a:noFill/>
          </p:spPr>
          <p:txBody>
            <a:bodyPr wrap="none" rtlCol="0">
              <a:spAutoFit/>
            </a:bodyPr>
            <a:lstStyle/>
            <a:p>
              <a:r>
                <a:rPr lang="en-US" sz="1200"/>
                <a:t>Output</a:t>
              </a:r>
            </a:p>
          </p:txBody>
        </p:sp>
        <p:pic>
          <p:nvPicPr>
            <p:cNvPr id="22" name="Picture 21" descr="A group of images of different colors&#10;&#10;Description automatically generated">
              <a:extLst>
                <a:ext uri="{FF2B5EF4-FFF2-40B4-BE49-F238E27FC236}">
                  <a16:creationId xmlns:a16="http://schemas.microsoft.com/office/drawing/2014/main" id="{43EA452E-A01B-6DBE-4E15-28D6B9B77C90}"/>
                </a:ext>
              </a:extLst>
            </p:cNvPr>
            <p:cNvPicPr>
              <a:picLocks noChangeAspect="1"/>
            </p:cNvPicPr>
            <p:nvPr/>
          </p:nvPicPr>
          <p:blipFill rotWithShape="1">
            <a:blip r:embed="rId3">
              <a:extLst>
                <a:ext uri="{28A0092B-C50C-407E-A947-70E740481C1C}">
                  <a14:useLocalDpi xmlns:a14="http://schemas.microsoft.com/office/drawing/2010/main" val="0"/>
                </a:ext>
              </a:extLst>
            </a:blip>
            <a:srcRect t="25076" r="83879" b="1250"/>
            <a:stretch/>
          </p:blipFill>
          <p:spPr>
            <a:xfrm>
              <a:off x="1115785" y="2449711"/>
              <a:ext cx="809955" cy="2518296"/>
            </a:xfrm>
            <a:prstGeom prst="rect">
              <a:avLst/>
            </a:prstGeom>
          </p:spPr>
        </p:pic>
        <p:sp>
          <p:nvSpPr>
            <p:cNvPr id="25" name="Arrow: Right 24">
              <a:extLst>
                <a:ext uri="{FF2B5EF4-FFF2-40B4-BE49-F238E27FC236}">
                  <a16:creationId xmlns:a16="http://schemas.microsoft.com/office/drawing/2014/main" id="{C1A91565-ADF3-34E4-1357-42A2CF8711A2}"/>
                </a:ext>
              </a:extLst>
            </p:cNvPr>
            <p:cNvSpPr/>
            <p:nvPr/>
          </p:nvSpPr>
          <p:spPr>
            <a:xfrm>
              <a:off x="4818236" y="3638592"/>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Brace 27">
              <a:extLst>
                <a:ext uri="{FF2B5EF4-FFF2-40B4-BE49-F238E27FC236}">
                  <a16:creationId xmlns:a16="http://schemas.microsoft.com/office/drawing/2014/main" id="{3B5BB213-84C2-3499-58EE-2D21FFA0E4A8}"/>
                </a:ext>
              </a:extLst>
            </p:cNvPr>
            <p:cNvSpPr/>
            <p:nvPr/>
          </p:nvSpPr>
          <p:spPr>
            <a:xfrm rot="16200000">
              <a:off x="4065770" y="3019886"/>
              <a:ext cx="150405" cy="3185847"/>
            </a:xfrm>
            <a:prstGeom prst="leftBrace">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D81DDD93-CA30-59C4-068F-A5D62BFA00A7}"/>
                </a:ext>
              </a:extLst>
            </p:cNvPr>
            <p:cNvSpPr txBox="1"/>
            <p:nvPr/>
          </p:nvSpPr>
          <p:spPr>
            <a:xfrm>
              <a:off x="3389799" y="4685155"/>
              <a:ext cx="2632793" cy="307777"/>
            </a:xfrm>
            <a:prstGeom prst="rect">
              <a:avLst/>
            </a:prstGeom>
            <a:noFill/>
          </p:spPr>
          <p:txBody>
            <a:bodyPr wrap="square" rtlCol="0">
              <a:spAutoFit/>
            </a:bodyPr>
            <a:lstStyle/>
            <a:p>
              <a:r>
                <a:rPr lang="en-US" sz="1400" dirty="0"/>
                <a:t>Optical Engineering</a:t>
              </a:r>
            </a:p>
          </p:txBody>
        </p:sp>
        <p:sp>
          <p:nvSpPr>
            <p:cNvPr id="30" name="Left Brace 29">
              <a:extLst>
                <a:ext uri="{FF2B5EF4-FFF2-40B4-BE49-F238E27FC236}">
                  <a16:creationId xmlns:a16="http://schemas.microsoft.com/office/drawing/2014/main" id="{70F363BE-8988-8235-1010-618045CD2ADC}"/>
                </a:ext>
              </a:extLst>
            </p:cNvPr>
            <p:cNvSpPr/>
            <p:nvPr/>
          </p:nvSpPr>
          <p:spPr>
            <a:xfrm rot="16200000">
              <a:off x="7406526" y="3019885"/>
              <a:ext cx="150405" cy="3185847"/>
            </a:xfrm>
            <a:prstGeom prst="leftBrace">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95BBE3EA-B4A7-F053-5F60-9650960D4669}"/>
                </a:ext>
              </a:extLst>
            </p:cNvPr>
            <p:cNvSpPr txBox="1"/>
            <p:nvPr/>
          </p:nvSpPr>
          <p:spPr>
            <a:xfrm>
              <a:off x="6775133" y="4714400"/>
              <a:ext cx="2632793" cy="307777"/>
            </a:xfrm>
            <a:prstGeom prst="rect">
              <a:avLst/>
            </a:prstGeom>
            <a:noFill/>
          </p:spPr>
          <p:txBody>
            <a:bodyPr wrap="square" rtlCol="0">
              <a:spAutoFit/>
            </a:bodyPr>
            <a:lstStyle/>
            <a:p>
              <a:r>
                <a:rPr lang="en-US" sz="1400"/>
                <a:t>Computer Vision</a:t>
              </a:r>
            </a:p>
          </p:txBody>
        </p:sp>
        <p:pic>
          <p:nvPicPr>
            <p:cNvPr id="33" name="Picture 32" descr="A black background with a black square&#10;&#10;Description automatically generated with medium confidence">
              <a:extLst>
                <a:ext uri="{FF2B5EF4-FFF2-40B4-BE49-F238E27FC236}">
                  <a16:creationId xmlns:a16="http://schemas.microsoft.com/office/drawing/2014/main" id="{F803CC16-A863-D16E-4150-9311F2F67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2073" y="3351011"/>
              <a:ext cx="211128" cy="211128"/>
            </a:xfrm>
            <a:prstGeom prst="rect">
              <a:avLst/>
            </a:prstGeom>
          </p:spPr>
        </p:pic>
        <p:pic>
          <p:nvPicPr>
            <p:cNvPr id="37" name="Picture 36" descr="A black and white lock&#10;&#10;Description automatically generated">
              <a:extLst>
                <a:ext uri="{FF2B5EF4-FFF2-40B4-BE49-F238E27FC236}">
                  <a16:creationId xmlns:a16="http://schemas.microsoft.com/office/drawing/2014/main" id="{07D35829-6855-093E-517F-D19D5DFA7457}"/>
                </a:ext>
              </a:extLst>
            </p:cNvPr>
            <p:cNvPicPr>
              <a:picLocks noChangeAspect="1"/>
            </p:cNvPicPr>
            <p:nvPr/>
          </p:nvPicPr>
          <p:blipFill rotWithShape="1">
            <a:blip r:embed="rId6">
              <a:extLst>
                <a:ext uri="{28A0092B-C50C-407E-A947-70E740481C1C}">
                  <a14:useLocalDpi xmlns:a14="http://schemas.microsoft.com/office/drawing/2010/main" val="0"/>
                </a:ext>
              </a:extLst>
            </a:blip>
            <a:srcRect l="14290" t="13420" r="16507" b="15767"/>
            <a:stretch/>
          </p:blipFill>
          <p:spPr>
            <a:xfrm>
              <a:off x="7501601" y="3351011"/>
              <a:ext cx="228999" cy="234324"/>
            </a:xfrm>
            <a:prstGeom prst="rect">
              <a:avLst/>
            </a:prstGeom>
          </p:spPr>
        </p:pic>
        <p:sp>
          <p:nvSpPr>
            <p:cNvPr id="39" name="Arrow: Right 38">
              <a:extLst>
                <a:ext uri="{FF2B5EF4-FFF2-40B4-BE49-F238E27FC236}">
                  <a16:creationId xmlns:a16="http://schemas.microsoft.com/office/drawing/2014/main" id="{A18A68BB-A46D-1957-3715-718DE045CCA9}"/>
                </a:ext>
              </a:extLst>
            </p:cNvPr>
            <p:cNvSpPr/>
            <p:nvPr/>
          </p:nvSpPr>
          <p:spPr>
            <a:xfrm>
              <a:off x="3085998" y="3641537"/>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4CE531A9-C2B7-B6B5-A0CB-46487FEE7156}"/>
                </a:ext>
              </a:extLst>
            </p:cNvPr>
            <p:cNvSpPr/>
            <p:nvPr/>
          </p:nvSpPr>
          <p:spPr>
            <a:xfrm>
              <a:off x="6202497" y="3642426"/>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AD286354-4020-E9B4-1667-7564CD5E5761}"/>
                </a:ext>
              </a:extLst>
            </p:cNvPr>
            <p:cNvSpPr/>
            <p:nvPr/>
          </p:nvSpPr>
          <p:spPr>
            <a:xfrm>
              <a:off x="7941111" y="3657473"/>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90A6CAB3-4D3C-FAC0-901F-107D14B35DFA}"/>
                </a:ext>
              </a:extLst>
            </p:cNvPr>
            <p:cNvSpPr/>
            <p:nvPr/>
          </p:nvSpPr>
          <p:spPr>
            <a:xfrm>
              <a:off x="9699443" y="3633678"/>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F095D3B-BD54-233A-B6C5-CA505FA41E46}"/>
                </a:ext>
              </a:extLst>
            </p:cNvPr>
            <p:cNvSpPr txBox="1"/>
            <p:nvPr/>
          </p:nvSpPr>
          <p:spPr>
            <a:xfrm>
              <a:off x="9889573" y="3487648"/>
              <a:ext cx="547394" cy="307777"/>
            </a:xfrm>
            <a:prstGeom prst="rect">
              <a:avLst/>
            </a:prstGeom>
            <a:noFill/>
          </p:spPr>
          <p:txBody>
            <a:bodyPr wrap="none" rtlCol="0">
              <a:spAutoFit/>
            </a:bodyPr>
            <a:lstStyle/>
            <a:p>
              <a:r>
                <a:rPr lang="en-US" sz="1400"/>
                <a:t>Loss</a:t>
              </a:r>
              <a:endParaRPr lang="en-US" sz="120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2A60339-AE35-6764-C663-58C9C87CD5B8}"/>
                    </a:ext>
                  </a:extLst>
                </p:cNvPr>
                <p:cNvSpPr txBox="1"/>
                <p:nvPr/>
              </p:nvSpPr>
              <p:spPr>
                <a:xfrm>
                  <a:off x="10409512" y="3546747"/>
                  <a:ext cx="152984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d>
                              <m:dPr>
                                <m:begChr m:val="|"/>
                                <m:endChr m:val="|"/>
                                <m:ctrlPr>
                                  <a:rPr lang="en-US" sz="1200" b="0" i="1" smtClean="0">
                                    <a:latin typeface="Cambria Math" panose="02040503050406030204" pitchFamily="18" charset="0"/>
                                  </a:rPr>
                                </m:ctrlPr>
                              </m:dPr>
                              <m:e>
                                <m:r>
                                  <m:rPr>
                                    <m:sty m:val="p"/>
                                  </m:rPr>
                                  <a:rPr lang="en-US" sz="1200" b="0" i="0" smtClean="0">
                                    <a:latin typeface="Cambria Math" panose="02040503050406030204" pitchFamily="18" charset="0"/>
                                  </a:rPr>
                                  <m:t>Output</m:t>
                                </m:r>
                                <m:r>
                                  <a:rPr lang="en-US" sz="1200" b="0" i="1" smtClean="0">
                                    <a:latin typeface="Cambria Math" panose="02040503050406030204" pitchFamily="18" charset="0"/>
                                  </a:rPr>
                                  <m:t> −</m:t>
                                </m:r>
                                <m:r>
                                  <m:rPr>
                                    <m:sty m:val="p"/>
                                  </m:rPr>
                                  <a:rPr lang="en-US" sz="1200" b="0" i="0" smtClean="0">
                                    <a:latin typeface="Cambria Math" panose="02040503050406030204" pitchFamily="18" charset="0"/>
                                  </a:rPr>
                                  <m:t>Feature</m:t>
                                </m:r>
                              </m:e>
                            </m:d>
                          </m:e>
                          <m:sup>
                            <m:r>
                              <a:rPr lang="en-US" sz="1200" b="0" i="1" smtClean="0">
                                <a:latin typeface="Cambria Math" panose="02040503050406030204" pitchFamily="18" charset="0"/>
                              </a:rPr>
                              <m:t>2</m:t>
                            </m:r>
                          </m:sup>
                        </m:sSup>
                        <m:r>
                          <a:rPr lang="en-US" sz="1200" b="0" i="1" smtClean="0">
                            <a:latin typeface="Cambria Math" panose="02040503050406030204" pitchFamily="18" charset="0"/>
                          </a:rPr>
                          <m:t> </m:t>
                        </m:r>
                      </m:oMath>
                    </m:oMathPara>
                  </a14:m>
                  <a:endParaRPr lang="en-US" sz="1200"/>
                </a:p>
              </p:txBody>
            </p:sp>
          </mc:Choice>
          <mc:Fallback xmlns="">
            <p:sp>
              <p:nvSpPr>
                <p:cNvPr id="44" name="TextBox 43">
                  <a:extLst>
                    <a:ext uri="{FF2B5EF4-FFF2-40B4-BE49-F238E27FC236}">
                      <a16:creationId xmlns:a16="http://schemas.microsoft.com/office/drawing/2014/main" id="{C2A60339-AE35-6764-C663-58C9C87CD5B8}"/>
                    </a:ext>
                  </a:extLst>
                </p:cNvPr>
                <p:cNvSpPr txBox="1">
                  <a:spLocks noRot="1" noChangeAspect="1" noMove="1" noResize="1" noEditPoints="1" noAdjustHandles="1" noChangeArrowheads="1" noChangeShapeType="1" noTextEdit="1"/>
                </p:cNvSpPr>
                <p:nvPr/>
              </p:nvSpPr>
              <p:spPr>
                <a:xfrm>
                  <a:off x="10409512" y="3546747"/>
                  <a:ext cx="1529841" cy="184666"/>
                </a:xfrm>
                <a:prstGeom prst="rect">
                  <a:avLst/>
                </a:prstGeom>
                <a:blipFill>
                  <a:blip r:embed="rId7"/>
                  <a:stretch>
                    <a:fillRect l="-3187" t="-3333" b="-33333"/>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CC5B69DC-39CA-4582-4760-A5711A1991FD}"/>
                </a:ext>
              </a:extLst>
            </p:cNvPr>
            <p:cNvCxnSpPr>
              <a:cxnSpLocks/>
            </p:cNvCxnSpPr>
            <p:nvPr/>
          </p:nvCxnSpPr>
          <p:spPr>
            <a:xfrm flipH="1">
              <a:off x="9657659" y="3898770"/>
              <a:ext cx="231914"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E38B0663-ED10-61F3-4663-67396F884465}"/>
                </a:ext>
              </a:extLst>
            </p:cNvPr>
            <p:cNvSpPr txBox="1"/>
            <p:nvPr/>
          </p:nvSpPr>
          <p:spPr>
            <a:xfrm>
              <a:off x="9849862" y="3744881"/>
              <a:ext cx="937260" cy="307777"/>
            </a:xfrm>
            <a:prstGeom prst="rect">
              <a:avLst/>
            </a:prstGeom>
            <a:noFill/>
          </p:spPr>
          <p:txBody>
            <a:bodyPr wrap="square" rtlCol="0">
              <a:spAutoFit/>
            </a:bodyPr>
            <a:lstStyle/>
            <a:p>
              <a:r>
                <a:rPr lang="en-US" sz="1400"/>
                <a:t>Gradients</a:t>
              </a:r>
            </a:p>
          </p:txBody>
        </p:sp>
        <p:cxnSp>
          <p:nvCxnSpPr>
            <p:cNvPr id="49" name="Straight Arrow Connector 48">
              <a:extLst>
                <a:ext uri="{FF2B5EF4-FFF2-40B4-BE49-F238E27FC236}">
                  <a16:creationId xmlns:a16="http://schemas.microsoft.com/office/drawing/2014/main" id="{6554DD99-8BD9-A30B-9497-78704853ACBB}"/>
                </a:ext>
              </a:extLst>
            </p:cNvPr>
            <p:cNvCxnSpPr>
              <a:cxnSpLocks/>
            </p:cNvCxnSpPr>
            <p:nvPr/>
          </p:nvCxnSpPr>
          <p:spPr>
            <a:xfrm flipH="1">
              <a:off x="7906091" y="3898770"/>
              <a:ext cx="231914"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235D247D-8386-DFEE-1365-EA96B70E214A}"/>
                </a:ext>
              </a:extLst>
            </p:cNvPr>
            <p:cNvSpPr txBox="1"/>
            <p:nvPr/>
          </p:nvSpPr>
          <p:spPr>
            <a:xfrm>
              <a:off x="3218141" y="3435441"/>
              <a:ext cx="1553029" cy="523220"/>
            </a:xfrm>
            <a:prstGeom prst="rect">
              <a:avLst/>
            </a:prstGeom>
            <a:noFill/>
          </p:spPr>
          <p:txBody>
            <a:bodyPr wrap="square" rtlCol="0">
              <a:spAutoFit/>
            </a:bodyPr>
            <a:lstStyle/>
            <a:p>
              <a:pPr algn="ctr"/>
              <a:r>
                <a:rPr lang="en-US" sz="1400"/>
                <a:t>Lens </a:t>
              </a:r>
            </a:p>
            <a:p>
              <a:pPr algn="ctr"/>
              <a:r>
                <a:rPr lang="en-US" sz="1400"/>
                <a:t>parameters </a:t>
              </a:r>
            </a:p>
          </p:txBody>
        </p:sp>
        <p:sp>
          <p:nvSpPr>
            <p:cNvPr id="53" name="TextBox 52">
              <a:extLst>
                <a:ext uri="{FF2B5EF4-FFF2-40B4-BE49-F238E27FC236}">
                  <a16:creationId xmlns:a16="http://schemas.microsoft.com/office/drawing/2014/main" id="{21FD7FCA-1BF0-CB0F-0518-A813F9F146B0}"/>
                </a:ext>
              </a:extLst>
            </p:cNvPr>
            <p:cNvSpPr txBox="1"/>
            <p:nvPr/>
          </p:nvSpPr>
          <p:spPr>
            <a:xfrm>
              <a:off x="6406861" y="3451704"/>
              <a:ext cx="1553029" cy="523220"/>
            </a:xfrm>
            <a:prstGeom prst="rect">
              <a:avLst/>
            </a:prstGeom>
            <a:noFill/>
          </p:spPr>
          <p:txBody>
            <a:bodyPr wrap="square" rtlCol="0">
              <a:spAutoFit/>
            </a:bodyPr>
            <a:lstStyle/>
            <a:p>
              <a:pPr algn="ctr"/>
              <a:r>
                <a:rPr lang="en-US" sz="1400"/>
                <a:t>Model </a:t>
              </a:r>
            </a:p>
            <a:p>
              <a:pPr algn="ctr"/>
              <a:r>
                <a:rPr lang="en-US" sz="1400"/>
                <a:t>parameters</a:t>
              </a:r>
            </a:p>
          </p:txBody>
        </p:sp>
        <p:sp>
          <p:nvSpPr>
            <p:cNvPr id="54" name="TextBox 53">
              <a:extLst>
                <a:ext uri="{FF2B5EF4-FFF2-40B4-BE49-F238E27FC236}">
                  <a16:creationId xmlns:a16="http://schemas.microsoft.com/office/drawing/2014/main" id="{2B4FB28A-5CA6-2989-DDE4-8D3B2B3FA16C}"/>
                </a:ext>
              </a:extLst>
            </p:cNvPr>
            <p:cNvSpPr txBox="1"/>
            <p:nvPr/>
          </p:nvSpPr>
          <p:spPr>
            <a:xfrm>
              <a:off x="8374004" y="3362081"/>
              <a:ext cx="1228421" cy="738664"/>
            </a:xfrm>
            <a:prstGeom prst="rect">
              <a:avLst/>
            </a:prstGeom>
            <a:noFill/>
          </p:spPr>
          <p:txBody>
            <a:bodyPr wrap="square" rtlCol="0">
              <a:spAutoFit/>
            </a:bodyPr>
            <a:lstStyle/>
            <a:p>
              <a:r>
                <a:rPr lang="en-US" sz="1400" dirty="0"/>
                <a:t>- Seg. Mask</a:t>
              </a:r>
            </a:p>
            <a:p>
              <a:r>
                <a:rPr lang="en-US" sz="1400" dirty="0"/>
                <a:t>- Depth</a:t>
              </a:r>
            </a:p>
            <a:p>
              <a:r>
                <a:rPr lang="en-US" sz="1400" dirty="0"/>
                <a:t>- Spectral</a:t>
              </a:r>
            </a:p>
          </p:txBody>
        </p:sp>
      </p:grpSp>
      <p:sp>
        <p:nvSpPr>
          <p:cNvPr id="55" name="Slide Number Placeholder 54">
            <a:extLst>
              <a:ext uri="{FF2B5EF4-FFF2-40B4-BE49-F238E27FC236}">
                <a16:creationId xmlns:a16="http://schemas.microsoft.com/office/drawing/2014/main" id="{1822242B-9FF0-98DD-F1F5-526328874735}"/>
              </a:ext>
            </a:extLst>
          </p:cNvPr>
          <p:cNvSpPr>
            <a:spLocks noGrp="1"/>
          </p:cNvSpPr>
          <p:nvPr>
            <p:ph type="sldNum" sz="quarter" idx="12"/>
          </p:nvPr>
        </p:nvSpPr>
        <p:spPr/>
        <p:txBody>
          <a:bodyPr/>
          <a:lstStyle/>
          <a:p>
            <a:fld id="{D06B1895-5C25-4E87-A445-A9267BAEEB72}" type="slidenum">
              <a:rPr lang="en-US" smtClean="0"/>
              <a:t>8</a:t>
            </a:fld>
            <a:endParaRPr lang="en-US"/>
          </a:p>
        </p:txBody>
      </p:sp>
    </p:spTree>
    <p:extLst>
      <p:ext uri="{BB962C8B-B14F-4D97-AF65-F5344CB8AC3E}">
        <p14:creationId xmlns:p14="http://schemas.microsoft.com/office/powerpoint/2010/main" val="33631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E0CA8B-946C-8DCB-B946-5EB54652F16A}"/>
              </a:ext>
            </a:extLst>
          </p:cNvPr>
          <p:cNvSpPr txBox="1"/>
          <p:nvPr/>
        </p:nvSpPr>
        <p:spPr>
          <a:xfrm>
            <a:off x="754742" y="217715"/>
            <a:ext cx="9956800" cy="553998"/>
          </a:xfrm>
          <a:prstGeom prst="rect">
            <a:avLst/>
          </a:prstGeom>
          <a:noFill/>
        </p:spPr>
        <p:txBody>
          <a:bodyPr wrap="square" rtlCol="0">
            <a:spAutoFit/>
          </a:bodyPr>
          <a:lstStyle/>
          <a:p>
            <a:r>
              <a:rPr lang="en-US" sz="3000"/>
              <a:t>Computational Imaging and Sensing</a:t>
            </a:r>
          </a:p>
        </p:txBody>
      </p:sp>
      <p:sp>
        <p:nvSpPr>
          <p:cNvPr id="5" name="TextBox 4">
            <a:extLst>
              <a:ext uri="{FF2B5EF4-FFF2-40B4-BE49-F238E27FC236}">
                <a16:creationId xmlns:a16="http://schemas.microsoft.com/office/drawing/2014/main" id="{7394A98E-CC7B-7645-5E5F-9F98094CE210}"/>
              </a:ext>
            </a:extLst>
          </p:cNvPr>
          <p:cNvSpPr txBox="1"/>
          <p:nvPr/>
        </p:nvSpPr>
        <p:spPr>
          <a:xfrm>
            <a:off x="1255485" y="1471653"/>
            <a:ext cx="9681027" cy="523220"/>
          </a:xfrm>
          <a:prstGeom prst="rect">
            <a:avLst/>
          </a:prstGeom>
          <a:noFill/>
        </p:spPr>
        <p:txBody>
          <a:bodyPr wrap="square" rtlCol="0">
            <a:spAutoFit/>
          </a:bodyPr>
          <a:lstStyle/>
          <a:p>
            <a:pPr marL="285750" indent="-285750">
              <a:buFontTx/>
              <a:buChar char="-"/>
            </a:pPr>
            <a:r>
              <a:rPr lang="en-US" sz="1400"/>
              <a:t>Material ID/Classification              - Segmentation              </a:t>
            </a:r>
          </a:p>
          <a:p>
            <a:pPr marL="285750" indent="-285750">
              <a:buFontTx/>
              <a:buChar char="-"/>
            </a:pPr>
            <a:r>
              <a:rPr lang="en-US" sz="1400"/>
              <a:t>Depth (3D modeling)                        - Scientific sensing (wavefront phase, angle of incidence…)</a:t>
            </a:r>
          </a:p>
        </p:txBody>
      </p:sp>
      <p:sp>
        <p:nvSpPr>
          <p:cNvPr id="3" name="Rectangle: Rounded Corners 2">
            <a:extLst>
              <a:ext uri="{FF2B5EF4-FFF2-40B4-BE49-F238E27FC236}">
                <a16:creationId xmlns:a16="http://schemas.microsoft.com/office/drawing/2014/main" id="{3B53DD26-20CF-D8C2-FD30-70E16F541079}"/>
              </a:ext>
            </a:extLst>
          </p:cNvPr>
          <p:cNvSpPr/>
          <p:nvPr/>
        </p:nvSpPr>
        <p:spPr>
          <a:xfrm>
            <a:off x="3364257" y="3260280"/>
            <a:ext cx="1291772" cy="836673"/>
          </a:xfrm>
          <a:prstGeom prst="roundRect">
            <a:avLst/>
          </a:prstGeom>
          <a:solidFill>
            <a:schemeClr val="tx2">
              <a:lumMod val="10000"/>
              <a:lumOff val="90000"/>
            </a:schemeClr>
          </a:solid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8C8BD6-CCC1-15E0-6659-748A2DA67700}"/>
              </a:ext>
            </a:extLst>
          </p:cNvPr>
          <p:cNvSpPr txBox="1"/>
          <p:nvPr/>
        </p:nvSpPr>
        <p:spPr>
          <a:xfrm>
            <a:off x="3604976" y="2929095"/>
            <a:ext cx="822661" cy="338554"/>
          </a:xfrm>
          <a:prstGeom prst="rect">
            <a:avLst/>
          </a:prstGeom>
          <a:noFill/>
        </p:spPr>
        <p:txBody>
          <a:bodyPr wrap="none" rtlCol="0">
            <a:spAutoFit/>
          </a:bodyPr>
          <a:lstStyle/>
          <a:p>
            <a:r>
              <a:rPr lang="en-US" sz="1600"/>
              <a:t>Render</a:t>
            </a:r>
          </a:p>
        </p:txBody>
      </p:sp>
      <p:sp>
        <p:nvSpPr>
          <p:cNvPr id="7" name="TextBox 6">
            <a:extLst>
              <a:ext uri="{FF2B5EF4-FFF2-40B4-BE49-F238E27FC236}">
                <a16:creationId xmlns:a16="http://schemas.microsoft.com/office/drawing/2014/main" id="{0A556C93-C507-25C8-2054-B5F51E09ECF5}"/>
              </a:ext>
            </a:extLst>
          </p:cNvPr>
          <p:cNvSpPr txBox="1"/>
          <p:nvPr/>
        </p:nvSpPr>
        <p:spPr>
          <a:xfrm>
            <a:off x="3218141" y="3435441"/>
            <a:ext cx="1553029" cy="523220"/>
          </a:xfrm>
          <a:prstGeom prst="rect">
            <a:avLst/>
          </a:prstGeom>
          <a:noFill/>
        </p:spPr>
        <p:txBody>
          <a:bodyPr wrap="square" rtlCol="0">
            <a:spAutoFit/>
          </a:bodyPr>
          <a:lstStyle/>
          <a:p>
            <a:pPr algn="ctr"/>
            <a:r>
              <a:rPr lang="en-US" sz="1400"/>
              <a:t>Lens </a:t>
            </a:r>
          </a:p>
          <a:p>
            <a:pPr algn="ctr"/>
            <a:r>
              <a:rPr lang="en-US" sz="1400"/>
              <a:t>parameters </a:t>
            </a:r>
          </a:p>
        </p:txBody>
      </p:sp>
      <p:pic>
        <p:nvPicPr>
          <p:cNvPr id="9" name="Picture 8" descr="A group of images of different colors&#10;&#10;Description automatically generated">
            <a:extLst>
              <a:ext uri="{FF2B5EF4-FFF2-40B4-BE49-F238E27FC236}">
                <a16:creationId xmlns:a16="http://schemas.microsoft.com/office/drawing/2014/main" id="{4FCF72D9-706E-912B-EA9F-A603ECB8A5FE}"/>
              </a:ext>
            </a:extLst>
          </p:cNvPr>
          <p:cNvPicPr>
            <a:picLocks noChangeAspect="1"/>
          </p:cNvPicPr>
          <p:nvPr/>
        </p:nvPicPr>
        <p:blipFill rotWithShape="1">
          <a:blip r:embed="rId3">
            <a:extLst>
              <a:ext uri="{28A0092B-C50C-407E-A947-70E740481C1C}">
                <a14:useLocalDpi xmlns:a14="http://schemas.microsoft.com/office/drawing/2010/main" val="0"/>
              </a:ext>
            </a:extLst>
          </a:blip>
          <a:srcRect t="3533" r="83879" b="74844"/>
          <a:stretch/>
        </p:blipFill>
        <p:spPr>
          <a:xfrm>
            <a:off x="2035318" y="3261771"/>
            <a:ext cx="1016312" cy="927435"/>
          </a:xfrm>
          <a:prstGeom prst="rect">
            <a:avLst/>
          </a:prstGeom>
        </p:spPr>
      </p:pic>
      <p:pic>
        <p:nvPicPr>
          <p:cNvPr id="11" name="Picture 10" descr="A black and white image of a person sitting on a couch&#10;&#10;Description automatically generated">
            <a:extLst>
              <a:ext uri="{FF2B5EF4-FFF2-40B4-BE49-F238E27FC236}">
                <a16:creationId xmlns:a16="http://schemas.microsoft.com/office/drawing/2014/main" id="{EAB6F478-D18C-B72F-4B88-106126205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319" y="2845558"/>
            <a:ext cx="1714501" cy="1714501"/>
          </a:xfrm>
          <a:prstGeom prst="rect">
            <a:avLst/>
          </a:prstGeom>
        </p:spPr>
      </p:pic>
      <p:sp>
        <p:nvSpPr>
          <p:cNvPr id="12" name="TextBox 11">
            <a:extLst>
              <a:ext uri="{FF2B5EF4-FFF2-40B4-BE49-F238E27FC236}">
                <a16:creationId xmlns:a16="http://schemas.microsoft.com/office/drawing/2014/main" id="{B8DD8505-9EB0-1168-B628-1FACA4497E19}"/>
              </a:ext>
            </a:extLst>
          </p:cNvPr>
          <p:cNvSpPr txBox="1"/>
          <p:nvPr/>
        </p:nvSpPr>
        <p:spPr>
          <a:xfrm>
            <a:off x="5068369" y="2996172"/>
            <a:ext cx="2239315" cy="276999"/>
          </a:xfrm>
          <a:prstGeom prst="rect">
            <a:avLst/>
          </a:prstGeom>
          <a:noFill/>
        </p:spPr>
        <p:txBody>
          <a:bodyPr wrap="square" rtlCol="0">
            <a:spAutoFit/>
          </a:bodyPr>
          <a:lstStyle/>
          <a:p>
            <a:r>
              <a:rPr lang="en-US" sz="1200"/>
              <a:t>Measurement</a:t>
            </a:r>
          </a:p>
        </p:txBody>
      </p:sp>
      <p:sp>
        <p:nvSpPr>
          <p:cNvPr id="13" name="TextBox 12">
            <a:extLst>
              <a:ext uri="{FF2B5EF4-FFF2-40B4-BE49-F238E27FC236}">
                <a16:creationId xmlns:a16="http://schemas.microsoft.com/office/drawing/2014/main" id="{9F9863FC-081F-C99E-AA52-BB6083505438}"/>
              </a:ext>
            </a:extLst>
          </p:cNvPr>
          <p:cNvSpPr txBox="1"/>
          <p:nvPr/>
        </p:nvSpPr>
        <p:spPr>
          <a:xfrm>
            <a:off x="2242864" y="3008347"/>
            <a:ext cx="599844" cy="276999"/>
          </a:xfrm>
          <a:prstGeom prst="rect">
            <a:avLst/>
          </a:prstGeom>
          <a:noFill/>
        </p:spPr>
        <p:txBody>
          <a:bodyPr wrap="none" rtlCol="0">
            <a:spAutoFit/>
          </a:bodyPr>
          <a:lstStyle/>
          <a:p>
            <a:r>
              <a:rPr lang="en-US" sz="1200"/>
              <a:t>Scene</a:t>
            </a:r>
          </a:p>
        </p:txBody>
      </p:sp>
      <p:sp>
        <p:nvSpPr>
          <p:cNvPr id="14" name="Rectangle: Rounded Corners 13">
            <a:extLst>
              <a:ext uri="{FF2B5EF4-FFF2-40B4-BE49-F238E27FC236}">
                <a16:creationId xmlns:a16="http://schemas.microsoft.com/office/drawing/2014/main" id="{8B990968-8A6F-33D6-7B91-3C73C4AE7E83}"/>
              </a:ext>
            </a:extLst>
          </p:cNvPr>
          <p:cNvSpPr/>
          <p:nvPr/>
        </p:nvSpPr>
        <p:spPr>
          <a:xfrm>
            <a:off x="6537489" y="3290581"/>
            <a:ext cx="1291772" cy="836673"/>
          </a:xfrm>
          <a:prstGeom prst="roundRect">
            <a:avLst/>
          </a:prstGeom>
          <a:solidFill>
            <a:schemeClr val="tx2">
              <a:lumMod val="10000"/>
              <a:lumOff val="90000"/>
            </a:schemeClr>
          </a:solid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4D69A02-E4E7-1076-6096-064D3AFCE2F0}"/>
              </a:ext>
            </a:extLst>
          </p:cNvPr>
          <p:cNvSpPr txBox="1"/>
          <p:nvPr/>
        </p:nvSpPr>
        <p:spPr>
          <a:xfrm>
            <a:off x="6406861" y="3451704"/>
            <a:ext cx="1553029" cy="523220"/>
          </a:xfrm>
          <a:prstGeom prst="rect">
            <a:avLst/>
          </a:prstGeom>
          <a:noFill/>
        </p:spPr>
        <p:txBody>
          <a:bodyPr wrap="square" rtlCol="0">
            <a:spAutoFit/>
          </a:bodyPr>
          <a:lstStyle/>
          <a:p>
            <a:pPr algn="ctr"/>
            <a:r>
              <a:rPr lang="en-US" sz="1400"/>
              <a:t>Model </a:t>
            </a:r>
          </a:p>
          <a:p>
            <a:pPr algn="ctr"/>
            <a:r>
              <a:rPr lang="en-US" sz="1400"/>
              <a:t>parameters</a:t>
            </a:r>
          </a:p>
        </p:txBody>
      </p:sp>
      <p:sp>
        <p:nvSpPr>
          <p:cNvPr id="16" name="TextBox 15">
            <a:extLst>
              <a:ext uri="{FF2B5EF4-FFF2-40B4-BE49-F238E27FC236}">
                <a16:creationId xmlns:a16="http://schemas.microsoft.com/office/drawing/2014/main" id="{350DFC55-DBEA-1D3E-2805-516018C4584D}"/>
              </a:ext>
            </a:extLst>
          </p:cNvPr>
          <p:cNvSpPr txBox="1"/>
          <p:nvPr/>
        </p:nvSpPr>
        <p:spPr>
          <a:xfrm>
            <a:off x="6687502" y="2916137"/>
            <a:ext cx="2857500" cy="338554"/>
          </a:xfrm>
          <a:prstGeom prst="rect">
            <a:avLst/>
          </a:prstGeom>
          <a:noFill/>
        </p:spPr>
        <p:txBody>
          <a:bodyPr wrap="square" rtlCol="0">
            <a:spAutoFit/>
          </a:bodyPr>
          <a:lstStyle/>
          <a:p>
            <a:r>
              <a:rPr lang="en-US" sz="1600"/>
              <a:t>Algorithm</a:t>
            </a:r>
          </a:p>
        </p:txBody>
      </p:sp>
      <p:sp>
        <p:nvSpPr>
          <p:cNvPr id="19" name="Rectangle 18">
            <a:extLst>
              <a:ext uri="{FF2B5EF4-FFF2-40B4-BE49-F238E27FC236}">
                <a16:creationId xmlns:a16="http://schemas.microsoft.com/office/drawing/2014/main" id="{0E571FD0-DE32-3FE8-FDE1-75C8B79ADE23}"/>
              </a:ext>
            </a:extLst>
          </p:cNvPr>
          <p:cNvSpPr/>
          <p:nvPr/>
        </p:nvSpPr>
        <p:spPr>
          <a:xfrm>
            <a:off x="8253230" y="3309989"/>
            <a:ext cx="1291772" cy="812482"/>
          </a:xfrm>
          <a:prstGeom prst="rect">
            <a:avLst/>
          </a:prstGeom>
          <a:solidFill>
            <a:schemeClr val="tx2">
              <a:lumMod val="10000"/>
              <a:lumOff val="9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851C8A-6394-F6E6-6C61-262479758DC8}"/>
              </a:ext>
            </a:extLst>
          </p:cNvPr>
          <p:cNvSpPr txBox="1"/>
          <p:nvPr/>
        </p:nvSpPr>
        <p:spPr>
          <a:xfrm>
            <a:off x="8595111" y="3019794"/>
            <a:ext cx="655949" cy="276999"/>
          </a:xfrm>
          <a:prstGeom prst="rect">
            <a:avLst/>
          </a:prstGeom>
          <a:noFill/>
        </p:spPr>
        <p:txBody>
          <a:bodyPr wrap="none" rtlCol="0">
            <a:spAutoFit/>
          </a:bodyPr>
          <a:lstStyle/>
          <a:p>
            <a:r>
              <a:rPr lang="en-US" sz="1200"/>
              <a:t>Output</a:t>
            </a:r>
          </a:p>
        </p:txBody>
      </p:sp>
      <p:sp>
        <p:nvSpPr>
          <p:cNvPr id="21" name="TextBox 20">
            <a:extLst>
              <a:ext uri="{FF2B5EF4-FFF2-40B4-BE49-F238E27FC236}">
                <a16:creationId xmlns:a16="http://schemas.microsoft.com/office/drawing/2014/main" id="{C150AAE1-6E2E-56FA-CB9E-583E1ACDEAE6}"/>
              </a:ext>
            </a:extLst>
          </p:cNvPr>
          <p:cNvSpPr txBox="1"/>
          <p:nvPr/>
        </p:nvSpPr>
        <p:spPr>
          <a:xfrm>
            <a:off x="8374004" y="3362081"/>
            <a:ext cx="1228421" cy="738664"/>
          </a:xfrm>
          <a:prstGeom prst="rect">
            <a:avLst/>
          </a:prstGeom>
          <a:noFill/>
        </p:spPr>
        <p:txBody>
          <a:bodyPr wrap="square" rtlCol="0">
            <a:spAutoFit/>
          </a:bodyPr>
          <a:lstStyle/>
          <a:p>
            <a:r>
              <a:rPr lang="en-US" sz="1400" dirty="0"/>
              <a:t>- Seg. Mask</a:t>
            </a:r>
          </a:p>
          <a:p>
            <a:r>
              <a:rPr lang="en-US" sz="1400" dirty="0"/>
              <a:t>- Depth</a:t>
            </a:r>
          </a:p>
          <a:p>
            <a:r>
              <a:rPr lang="en-US" sz="1400" dirty="0"/>
              <a:t>- Spectral</a:t>
            </a:r>
          </a:p>
        </p:txBody>
      </p:sp>
      <p:pic>
        <p:nvPicPr>
          <p:cNvPr id="22" name="Picture 21" descr="A group of images of different colors&#10;&#10;Description automatically generated">
            <a:extLst>
              <a:ext uri="{FF2B5EF4-FFF2-40B4-BE49-F238E27FC236}">
                <a16:creationId xmlns:a16="http://schemas.microsoft.com/office/drawing/2014/main" id="{43EA452E-A01B-6DBE-4E15-28D6B9B77C90}"/>
              </a:ext>
            </a:extLst>
          </p:cNvPr>
          <p:cNvPicPr>
            <a:picLocks noChangeAspect="1"/>
          </p:cNvPicPr>
          <p:nvPr/>
        </p:nvPicPr>
        <p:blipFill rotWithShape="1">
          <a:blip r:embed="rId3">
            <a:extLst>
              <a:ext uri="{28A0092B-C50C-407E-A947-70E740481C1C}">
                <a14:useLocalDpi xmlns:a14="http://schemas.microsoft.com/office/drawing/2010/main" val="0"/>
              </a:ext>
            </a:extLst>
          </a:blip>
          <a:srcRect t="25076" r="83879" b="1250"/>
          <a:stretch/>
        </p:blipFill>
        <p:spPr>
          <a:xfrm>
            <a:off x="1115785" y="2449711"/>
            <a:ext cx="809955" cy="2518296"/>
          </a:xfrm>
          <a:prstGeom prst="rect">
            <a:avLst/>
          </a:prstGeom>
        </p:spPr>
      </p:pic>
      <p:sp>
        <p:nvSpPr>
          <p:cNvPr id="25" name="Arrow: Right 24">
            <a:extLst>
              <a:ext uri="{FF2B5EF4-FFF2-40B4-BE49-F238E27FC236}">
                <a16:creationId xmlns:a16="http://schemas.microsoft.com/office/drawing/2014/main" id="{C1A91565-ADF3-34E4-1357-42A2CF8711A2}"/>
              </a:ext>
            </a:extLst>
          </p:cNvPr>
          <p:cNvSpPr/>
          <p:nvPr/>
        </p:nvSpPr>
        <p:spPr>
          <a:xfrm>
            <a:off x="4818236" y="3638592"/>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Brace 27">
            <a:extLst>
              <a:ext uri="{FF2B5EF4-FFF2-40B4-BE49-F238E27FC236}">
                <a16:creationId xmlns:a16="http://schemas.microsoft.com/office/drawing/2014/main" id="{3B5BB213-84C2-3499-58EE-2D21FFA0E4A8}"/>
              </a:ext>
            </a:extLst>
          </p:cNvPr>
          <p:cNvSpPr/>
          <p:nvPr/>
        </p:nvSpPr>
        <p:spPr>
          <a:xfrm rot="16200000">
            <a:off x="6189712" y="1384199"/>
            <a:ext cx="86310" cy="6362474"/>
          </a:xfrm>
          <a:prstGeom prst="leftBrace">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7" name="Picture 36" descr="A black and white lock&#10;&#10;Description automatically generated">
            <a:extLst>
              <a:ext uri="{FF2B5EF4-FFF2-40B4-BE49-F238E27FC236}">
                <a16:creationId xmlns:a16="http://schemas.microsoft.com/office/drawing/2014/main" id="{07D35829-6855-093E-517F-D19D5DFA7457}"/>
              </a:ext>
            </a:extLst>
          </p:cNvPr>
          <p:cNvPicPr>
            <a:picLocks noChangeAspect="1"/>
          </p:cNvPicPr>
          <p:nvPr/>
        </p:nvPicPr>
        <p:blipFill rotWithShape="1">
          <a:blip r:embed="rId5">
            <a:extLst>
              <a:ext uri="{28A0092B-C50C-407E-A947-70E740481C1C}">
                <a14:useLocalDpi xmlns:a14="http://schemas.microsoft.com/office/drawing/2010/main" val="0"/>
              </a:ext>
            </a:extLst>
          </a:blip>
          <a:srcRect l="14290" t="13420" r="16507" b="15767"/>
          <a:stretch/>
        </p:blipFill>
        <p:spPr>
          <a:xfrm>
            <a:off x="7501601" y="3351011"/>
            <a:ext cx="228999" cy="234324"/>
          </a:xfrm>
          <a:prstGeom prst="rect">
            <a:avLst/>
          </a:prstGeom>
        </p:spPr>
      </p:pic>
      <p:sp>
        <p:nvSpPr>
          <p:cNvPr id="39" name="Arrow: Right 38">
            <a:extLst>
              <a:ext uri="{FF2B5EF4-FFF2-40B4-BE49-F238E27FC236}">
                <a16:creationId xmlns:a16="http://schemas.microsoft.com/office/drawing/2014/main" id="{A18A68BB-A46D-1957-3715-718DE045CCA9}"/>
              </a:ext>
            </a:extLst>
          </p:cNvPr>
          <p:cNvSpPr/>
          <p:nvPr/>
        </p:nvSpPr>
        <p:spPr>
          <a:xfrm>
            <a:off x="3085998" y="3641537"/>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4CE531A9-C2B7-B6B5-A0CB-46487FEE7156}"/>
              </a:ext>
            </a:extLst>
          </p:cNvPr>
          <p:cNvSpPr/>
          <p:nvPr/>
        </p:nvSpPr>
        <p:spPr>
          <a:xfrm>
            <a:off x="6202497" y="3642426"/>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AD286354-4020-E9B4-1667-7564CD5E5761}"/>
              </a:ext>
            </a:extLst>
          </p:cNvPr>
          <p:cNvSpPr/>
          <p:nvPr/>
        </p:nvSpPr>
        <p:spPr>
          <a:xfrm>
            <a:off x="7941111" y="3657473"/>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90A6CAB3-4D3C-FAC0-901F-107D14B35DFA}"/>
              </a:ext>
            </a:extLst>
          </p:cNvPr>
          <p:cNvSpPr/>
          <p:nvPr/>
        </p:nvSpPr>
        <p:spPr>
          <a:xfrm>
            <a:off x="9699443" y="3633678"/>
            <a:ext cx="150419" cy="8987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F095D3B-BD54-233A-B6C5-CA505FA41E46}"/>
              </a:ext>
            </a:extLst>
          </p:cNvPr>
          <p:cNvSpPr txBox="1"/>
          <p:nvPr/>
        </p:nvSpPr>
        <p:spPr>
          <a:xfrm>
            <a:off x="9889573" y="3487648"/>
            <a:ext cx="547394" cy="307777"/>
          </a:xfrm>
          <a:prstGeom prst="rect">
            <a:avLst/>
          </a:prstGeom>
          <a:noFill/>
        </p:spPr>
        <p:txBody>
          <a:bodyPr wrap="none" rtlCol="0">
            <a:spAutoFit/>
          </a:bodyPr>
          <a:lstStyle/>
          <a:p>
            <a:r>
              <a:rPr lang="en-US" sz="1400"/>
              <a:t>Loss</a:t>
            </a:r>
            <a:endParaRPr lang="en-US" sz="120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2A60339-AE35-6764-C663-58C9C87CD5B8}"/>
                  </a:ext>
                </a:extLst>
              </p:cNvPr>
              <p:cNvSpPr txBox="1"/>
              <p:nvPr/>
            </p:nvSpPr>
            <p:spPr>
              <a:xfrm>
                <a:off x="10409512" y="3546747"/>
                <a:ext cx="152984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d>
                            <m:dPr>
                              <m:begChr m:val="|"/>
                              <m:endChr m:val="|"/>
                              <m:ctrlPr>
                                <a:rPr lang="en-US" sz="1200" b="0" i="1" smtClean="0">
                                  <a:latin typeface="Cambria Math" panose="02040503050406030204" pitchFamily="18" charset="0"/>
                                </a:rPr>
                              </m:ctrlPr>
                            </m:dPr>
                            <m:e>
                              <m:r>
                                <m:rPr>
                                  <m:sty m:val="p"/>
                                </m:rPr>
                                <a:rPr lang="en-US" sz="1200" b="0" i="0" smtClean="0">
                                  <a:latin typeface="Cambria Math" panose="02040503050406030204" pitchFamily="18" charset="0"/>
                                </a:rPr>
                                <m:t>Output</m:t>
                              </m:r>
                              <m:r>
                                <a:rPr lang="en-US" sz="1200" b="0" i="1" smtClean="0">
                                  <a:latin typeface="Cambria Math" panose="02040503050406030204" pitchFamily="18" charset="0"/>
                                </a:rPr>
                                <m:t> −</m:t>
                              </m:r>
                              <m:r>
                                <m:rPr>
                                  <m:sty m:val="p"/>
                                </m:rPr>
                                <a:rPr lang="en-US" sz="1200" b="0" i="0" smtClean="0">
                                  <a:latin typeface="Cambria Math" panose="02040503050406030204" pitchFamily="18" charset="0"/>
                                </a:rPr>
                                <m:t>Feature</m:t>
                              </m:r>
                            </m:e>
                          </m:d>
                        </m:e>
                        <m:sup>
                          <m:r>
                            <a:rPr lang="en-US" sz="1200" b="0" i="1" smtClean="0">
                              <a:latin typeface="Cambria Math" panose="02040503050406030204" pitchFamily="18" charset="0"/>
                            </a:rPr>
                            <m:t>2</m:t>
                          </m:r>
                        </m:sup>
                      </m:sSup>
                      <m:r>
                        <a:rPr lang="en-US" sz="1200" b="0" i="1" smtClean="0">
                          <a:latin typeface="Cambria Math" panose="02040503050406030204" pitchFamily="18" charset="0"/>
                        </a:rPr>
                        <m:t> </m:t>
                      </m:r>
                    </m:oMath>
                  </m:oMathPara>
                </a14:m>
                <a:endParaRPr lang="en-US" sz="1200"/>
              </a:p>
            </p:txBody>
          </p:sp>
        </mc:Choice>
        <mc:Fallback xmlns="">
          <p:sp>
            <p:nvSpPr>
              <p:cNvPr id="44" name="TextBox 43">
                <a:extLst>
                  <a:ext uri="{FF2B5EF4-FFF2-40B4-BE49-F238E27FC236}">
                    <a16:creationId xmlns:a16="http://schemas.microsoft.com/office/drawing/2014/main" id="{C2A60339-AE35-6764-C663-58C9C87CD5B8}"/>
                  </a:ext>
                </a:extLst>
              </p:cNvPr>
              <p:cNvSpPr txBox="1">
                <a:spLocks noRot="1" noChangeAspect="1" noMove="1" noResize="1" noEditPoints="1" noAdjustHandles="1" noChangeArrowheads="1" noChangeShapeType="1" noTextEdit="1"/>
              </p:cNvSpPr>
              <p:nvPr/>
            </p:nvSpPr>
            <p:spPr>
              <a:xfrm>
                <a:off x="10409512" y="3546747"/>
                <a:ext cx="1529841" cy="184666"/>
              </a:xfrm>
              <a:prstGeom prst="rect">
                <a:avLst/>
              </a:prstGeom>
              <a:blipFill>
                <a:blip r:embed="rId6"/>
                <a:stretch>
                  <a:fillRect l="-3187" b="-36667"/>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CC5B69DC-39CA-4582-4760-A5711A1991FD}"/>
              </a:ext>
            </a:extLst>
          </p:cNvPr>
          <p:cNvCxnSpPr>
            <a:cxnSpLocks/>
          </p:cNvCxnSpPr>
          <p:nvPr/>
        </p:nvCxnSpPr>
        <p:spPr>
          <a:xfrm flipH="1">
            <a:off x="9657659" y="3898770"/>
            <a:ext cx="231914"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E38B0663-ED10-61F3-4663-67396F884465}"/>
              </a:ext>
            </a:extLst>
          </p:cNvPr>
          <p:cNvSpPr txBox="1"/>
          <p:nvPr/>
        </p:nvSpPr>
        <p:spPr>
          <a:xfrm>
            <a:off x="9849862" y="3744881"/>
            <a:ext cx="937260" cy="307777"/>
          </a:xfrm>
          <a:prstGeom prst="rect">
            <a:avLst/>
          </a:prstGeom>
          <a:noFill/>
        </p:spPr>
        <p:txBody>
          <a:bodyPr wrap="square" rtlCol="0">
            <a:spAutoFit/>
          </a:bodyPr>
          <a:lstStyle/>
          <a:p>
            <a:r>
              <a:rPr lang="en-US" sz="1400"/>
              <a:t>Gradients</a:t>
            </a:r>
          </a:p>
        </p:txBody>
      </p:sp>
      <p:cxnSp>
        <p:nvCxnSpPr>
          <p:cNvPr id="49" name="Straight Arrow Connector 48">
            <a:extLst>
              <a:ext uri="{FF2B5EF4-FFF2-40B4-BE49-F238E27FC236}">
                <a16:creationId xmlns:a16="http://schemas.microsoft.com/office/drawing/2014/main" id="{6554DD99-8BD9-A30B-9497-78704853ACBB}"/>
              </a:ext>
            </a:extLst>
          </p:cNvPr>
          <p:cNvCxnSpPr>
            <a:cxnSpLocks/>
          </p:cNvCxnSpPr>
          <p:nvPr/>
        </p:nvCxnSpPr>
        <p:spPr>
          <a:xfrm flipH="1">
            <a:off x="7906091" y="3898770"/>
            <a:ext cx="231914"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46FFEF4-C9AD-43E3-E5F4-55D134BACEB0}"/>
              </a:ext>
            </a:extLst>
          </p:cNvPr>
          <p:cNvSpPr txBox="1"/>
          <p:nvPr/>
        </p:nvSpPr>
        <p:spPr>
          <a:xfrm>
            <a:off x="5078884" y="4695364"/>
            <a:ext cx="2937436" cy="338554"/>
          </a:xfrm>
          <a:prstGeom prst="rect">
            <a:avLst/>
          </a:prstGeom>
          <a:noFill/>
        </p:spPr>
        <p:txBody>
          <a:bodyPr wrap="square" rtlCol="0">
            <a:spAutoFit/>
          </a:bodyPr>
          <a:lstStyle/>
          <a:p>
            <a:r>
              <a:rPr lang="en-US" sz="1600"/>
              <a:t>End-to-End Optimization</a:t>
            </a:r>
          </a:p>
        </p:txBody>
      </p:sp>
      <p:cxnSp>
        <p:nvCxnSpPr>
          <p:cNvPr id="17" name="Straight Arrow Connector 16">
            <a:extLst>
              <a:ext uri="{FF2B5EF4-FFF2-40B4-BE49-F238E27FC236}">
                <a16:creationId xmlns:a16="http://schemas.microsoft.com/office/drawing/2014/main" id="{5C944CAC-A3C7-61A9-2AEF-2A8D3E7B6BF1}"/>
              </a:ext>
            </a:extLst>
          </p:cNvPr>
          <p:cNvCxnSpPr>
            <a:cxnSpLocks/>
          </p:cNvCxnSpPr>
          <p:nvPr/>
        </p:nvCxnSpPr>
        <p:spPr>
          <a:xfrm flipH="1">
            <a:off x="6174947" y="3898770"/>
            <a:ext cx="231914"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CB3AE14-80F7-1003-3592-851FE578660D}"/>
              </a:ext>
            </a:extLst>
          </p:cNvPr>
          <p:cNvCxnSpPr>
            <a:cxnSpLocks/>
          </p:cNvCxnSpPr>
          <p:nvPr/>
        </p:nvCxnSpPr>
        <p:spPr>
          <a:xfrm flipH="1">
            <a:off x="4786658" y="3896826"/>
            <a:ext cx="231914"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6" name="Picture 25" descr="A black and white lock&#10;&#10;Description automatically generated">
            <a:extLst>
              <a:ext uri="{FF2B5EF4-FFF2-40B4-BE49-F238E27FC236}">
                <a16:creationId xmlns:a16="http://schemas.microsoft.com/office/drawing/2014/main" id="{9260FAB5-07F8-566A-4663-70C10B05F750}"/>
              </a:ext>
            </a:extLst>
          </p:cNvPr>
          <p:cNvPicPr>
            <a:picLocks noChangeAspect="1"/>
          </p:cNvPicPr>
          <p:nvPr/>
        </p:nvPicPr>
        <p:blipFill rotWithShape="1">
          <a:blip r:embed="rId5">
            <a:extLst>
              <a:ext uri="{28A0092B-C50C-407E-A947-70E740481C1C}">
                <a14:useLocalDpi xmlns:a14="http://schemas.microsoft.com/office/drawing/2010/main" val="0"/>
              </a:ext>
            </a:extLst>
          </a:blip>
          <a:srcRect l="14290" t="13420" r="16507" b="15767"/>
          <a:stretch/>
        </p:blipFill>
        <p:spPr>
          <a:xfrm>
            <a:off x="4299034" y="3342223"/>
            <a:ext cx="228999" cy="234324"/>
          </a:xfrm>
          <a:prstGeom prst="rect">
            <a:avLst/>
          </a:prstGeom>
        </p:spPr>
      </p:pic>
      <p:sp>
        <p:nvSpPr>
          <p:cNvPr id="60" name="Slide Number Placeholder 59">
            <a:extLst>
              <a:ext uri="{FF2B5EF4-FFF2-40B4-BE49-F238E27FC236}">
                <a16:creationId xmlns:a16="http://schemas.microsoft.com/office/drawing/2014/main" id="{804BCEB9-2FB8-B5EB-A5AC-7C5B0ED48C8F}"/>
              </a:ext>
            </a:extLst>
          </p:cNvPr>
          <p:cNvSpPr>
            <a:spLocks noGrp="1"/>
          </p:cNvSpPr>
          <p:nvPr>
            <p:ph type="sldNum" sz="quarter" idx="12"/>
          </p:nvPr>
        </p:nvSpPr>
        <p:spPr/>
        <p:txBody>
          <a:bodyPr/>
          <a:lstStyle/>
          <a:p>
            <a:fld id="{D06B1895-5C25-4E87-A445-A9267BAEEB72}" type="slidenum">
              <a:rPr lang="en-US" smtClean="0"/>
              <a:t>9</a:t>
            </a:fld>
            <a:endParaRPr lang="en-US"/>
          </a:p>
        </p:txBody>
      </p:sp>
      <p:sp>
        <p:nvSpPr>
          <p:cNvPr id="23" name="TextBox 22">
            <a:extLst>
              <a:ext uri="{FF2B5EF4-FFF2-40B4-BE49-F238E27FC236}">
                <a16:creationId xmlns:a16="http://schemas.microsoft.com/office/drawing/2014/main" id="{8FF78C7D-E190-FFBF-330B-76C7D703F8A2}"/>
              </a:ext>
            </a:extLst>
          </p:cNvPr>
          <p:cNvSpPr txBox="1"/>
          <p:nvPr/>
        </p:nvSpPr>
        <p:spPr>
          <a:xfrm>
            <a:off x="870857" y="920364"/>
            <a:ext cx="10682514"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How</a:t>
            </a:r>
            <a:r>
              <a:rPr lang="en-US" sz="1600" dirty="0"/>
              <a:t> can we recover the full information of a scene (or best encode the quantities in the measurement)</a:t>
            </a:r>
          </a:p>
          <a:p>
            <a:pPr marL="285750" indent="-285750">
              <a:buFont typeface="Arial" panose="020B0604020202020204" pitchFamily="34" charset="0"/>
              <a:buChar char="•"/>
            </a:pPr>
            <a:r>
              <a:rPr lang="en-US" sz="1600" b="1" dirty="0"/>
              <a:t>Why</a:t>
            </a:r>
            <a:r>
              <a:rPr lang="en-US" sz="1600" dirty="0"/>
              <a:t>: We require more than just a 2D spatial map of a scene (</a:t>
            </a:r>
            <a:r>
              <a:rPr lang="en-US" sz="1600" i="1" dirty="0"/>
              <a:t>ideal </a:t>
            </a:r>
            <a:r>
              <a:rPr lang="en-US" sz="1600" dirty="0"/>
              <a:t>image) to interact with the world (e.g. AR/VR) </a:t>
            </a:r>
          </a:p>
        </p:txBody>
      </p:sp>
      <p:grpSp>
        <p:nvGrpSpPr>
          <p:cNvPr id="2" name="Group 1">
            <a:extLst>
              <a:ext uri="{FF2B5EF4-FFF2-40B4-BE49-F238E27FC236}">
                <a16:creationId xmlns:a16="http://schemas.microsoft.com/office/drawing/2014/main" id="{2544C2F8-AD68-85E2-6168-F4C160E4C237}"/>
              </a:ext>
            </a:extLst>
          </p:cNvPr>
          <p:cNvGrpSpPr/>
          <p:nvPr/>
        </p:nvGrpSpPr>
        <p:grpSpPr>
          <a:xfrm>
            <a:off x="1917425" y="5305498"/>
            <a:ext cx="10339052" cy="1527000"/>
            <a:chOff x="1917425" y="5305498"/>
            <a:chExt cx="10339052" cy="1527000"/>
          </a:xfrm>
        </p:grpSpPr>
        <p:grpSp>
          <p:nvGrpSpPr>
            <p:cNvPr id="27" name="Group 26">
              <a:extLst>
                <a:ext uri="{FF2B5EF4-FFF2-40B4-BE49-F238E27FC236}">
                  <a16:creationId xmlns:a16="http://schemas.microsoft.com/office/drawing/2014/main" id="{3DE9FF85-4DFC-8547-61A4-883582AFBAB1}"/>
                </a:ext>
              </a:extLst>
            </p:cNvPr>
            <p:cNvGrpSpPr/>
            <p:nvPr/>
          </p:nvGrpSpPr>
          <p:grpSpPr>
            <a:xfrm>
              <a:off x="2085596" y="5305498"/>
              <a:ext cx="10170881" cy="1527000"/>
              <a:chOff x="2085596" y="5305498"/>
              <a:chExt cx="10170881" cy="1527000"/>
            </a:xfrm>
          </p:grpSpPr>
          <p:pic>
            <p:nvPicPr>
              <p:cNvPr id="30" name="Picture 29" descr="A blue and yellow logo&#10;&#10;Description automatically generated">
                <a:extLst>
                  <a:ext uri="{FF2B5EF4-FFF2-40B4-BE49-F238E27FC236}">
                    <a16:creationId xmlns:a16="http://schemas.microsoft.com/office/drawing/2014/main" id="{D7867C55-CD7C-018E-BA8F-9F99C112E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9674" y="5682541"/>
                <a:ext cx="2277961" cy="573334"/>
              </a:xfrm>
              <a:prstGeom prst="rect">
                <a:avLst/>
              </a:prstGeom>
            </p:spPr>
          </p:pic>
          <p:sp>
            <p:nvSpPr>
              <p:cNvPr id="31" name="Rectangle: Rounded Corners 30">
                <a:extLst>
                  <a:ext uri="{FF2B5EF4-FFF2-40B4-BE49-F238E27FC236}">
                    <a16:creationId xmlns:a16="http://schemas.microsoft.com/office/drawing/2014/main" id="{3448C8F9-4511-8A1A-9737-0349A21A2A82}"/>
                  </a:ext>
                </a:extLst>
              </p:cNvPr>
              <p:cNvSpPr/>
              <p:nvPr/>
            </p:nvSpPr>
            <p:spPr>
              <a:xfrm>
                <a:off x="2085596" y="5613494"/>
                <a:ext cx="1291772" cy="836673"/>
              </a:xfrm>
              <a:prstGeom prst="roundRect">
                <a:avLst/>
              </a:prstGeom>
              <a:solidFill>
                <a:schemeClr val="tx2">
                  <a:lumMod val="10000"/>
                  <a:lumOff val="90000"/>
                </a:schemeClr>
              </a:solid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4EA657D-79C7-F619-6B0E-3AE3D9940544}"/>
                  </a:ext>
                </a:extLst>
              </p:cNvPr>
              <p:cNvSpPr txBox="1"/>
              <p:nvPr/>
            </p:nvSpPr>
            <p:spPr>
              <a:xfrm>
                <a:off x="2322396" y="5305498"/>
                <a:ext cx="822661" cy="338554"/>
              </a:xfrm>
              <a:prstGeom prst="rect">
                <a:avLst/>
              </a:prstGeom>
              <a:noFill/>
            </p:spPr>
            <p:txBody>
              <a:bodyPr wrap="none" rtlCol="0">
                <a:spAutoFit/>
              </a:bodyPr>
              <a:lstStyle/>
              <a:p>
                <a:r>
                  <a:rPr lang="en-US" sz="1600" dirty="0"/>
                  <a:t>Render</a:t>
                </a:r>
              </a:p>
            </p:txBody>
          </p:sp>
          <p:pic>
            <p:nvPicPr>
              <p:cNvPr id="33" name="Picture 32" descr="A black and white lock&#10;&#10;Description automatically generated">
                <a:extLst>
                  <a:ext uri="{FF2B5EF4-FFF2-40B4-BE49-F238E27FC236}">
                    <a16:creationId xmlns:a16="http://schemas.microsoft.com/office/drawing/2014/main" id="{AD0C743E-14D8-4881-FF7D-F2CF64257C46}"/>
                  </a:ext>
                </a:extLst>
              </p:cNvPr>
              <p:cNvPicPr>
                <a:picLocks noChangeAspect="1"/>
              </p:cNvPicPr>
              <p:nvPr/>
            </p:nvPicPr>
            <p:blipFill rotWithShape="1">
              <a:blip r:embed="rId5">
                <a:extLst>
                  <a:ext uri="{28A0092B-C50C-407E-A947-70E740481C1C}">
                    <a14:useLocalDpi xmlns:a14="http://schemas.microsoft.com/office/drawing/2010/main" val="0"/>
                  </a:ext>
                </a:extLst>
              </a:blip>
              <a:srcRect l="14290" t="13420" r="16507" b="15767"/>
              <a:stretch/>
            </p:blipFill>
            <p:spPr>
              <a:xfrm>
                <a:off x="3020373" y="5695437"/>
                <a:ext cx="228999" cy="234324"/>
              </a:xfrm>
              <a:prstGeom prst="rect">
                <a:avLst/>
              </a:prstGeom>
            </p:spPr>
          </p:pic>
          <p:sp>
            <p:nvSpPr>
              <p:cNvPr id="34" name="Arrow: Right 33">
                <a:extLst>
                  <a:ext uri="{FF2B5EF4-FFF2-40B4-BE49-F238E27FC236}">
                    <a16:creationId xmlns:a16="http://schemas.microsoft.com/office/drawing/2014/main" id="{F3EBC8BD-F640-BD5B-EB1D-683B7D26128E}"/>
                  </a:ext>
                </a:extLst>
              </p:cNvPr>
              <p:cNvSpPr/>
              <p:nvPr/>
            </p:nvSpPr>
            <p:spPr>
              <a:xfrm>
                <a:off x="3544164" y="5901741"/>
                <a:ext cx="157352" cy="1702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53606C9-BA2C-09C0-C863-59A1640CA202}"/>
                  </a:ext>
                </a:extLst>
              </p:cNvPr>
              <p:cNvSpPr txBox="1"/>
              <p:nvPr/>
            </p:nvSpPr>
            <p:spPr>
              <a:xfrm>
                <a:off x="6180136" y="5644052"/>
                <a:ext cx="4681429" cy="738664"/>
              </a:xfrm>
              <a:prstGeom prst="rect">
                <a:avLst/>
              </a:prstGeom>
              <a:noFill/>
            </p:spPr>
            <p:txBody>
              <a:bodyPr wrap="square" rtlCol="0">
                <a:spAutoFit/>
              </a:bodyPr>
              <a:lstStyle/>
              <a:p>
                <a:r>
                  <a:rPr lang="en-US" sz="1400"/>
                  <a:t>Open-source software (</a:t>
                </a:r>
                <a:r>
                  <a:rPr lang="en-US" sz="1400" err="1"/>
                  <a:t>Tensorflow</a:t>
                </a:r>
                <a:r>
                  <a:rPr lang="en-US" sz="1400"/>
                  <a:t> &amp; </a:t>
                </a:r>
                <a:r>
                  <a:rPr lang="en-US" sz="1400" err="1"/>
                  <a:t>Pytorch</a:t>
                </a:r>
                <a:r>
                  <a:rPr lang="en-US" sz="1400"/>
                  <a:t>)</a:t>
                </a:r>
              </a:p>
              <a:p>
                <a:r>
                  <a:rPr lang="en-US" sz="1400"/>
                  <a:t>Auto-differentiable framework specially geared to co-optimization of flat optics with post-processing networks</a:t>
                </a:r>
              </a:p>
            </p:txBody>
          </p:sp>
          <p:sp>
            <p:nvSpPr>
              <p:cNvPr id="36" name="TextBox 35">
                <a:extLst>
                  <a:ext uri="{FF2B5EF4-FFF2-40B4-BE49-F238E27FC236}">
                    <a16:creationId xmlns:a16="http://schemas.microsoft.com/office/drawing/2014/main" id="{055706A8-CB46-8F2D-90B7-35DB89828EC2}"/>
                  </a:ext>
                </a:extLst>
              </p:cNvPr>
              <p:cNvSpPr txBox="1"/>
              <p:nvPr/>
            </p:nvSpPr>
            <p:spPr>
              <a:xfrm>
                <a:off x="2242864" y="6555499"/>
                <a:ext cx="10013613" cy="276999"/>
              </a:xfrm>
              <a:prstGeom prst="rect">
                <a:avLst/>
              </a:prstGeom>
              <a:noFill/>
            </p:spPr>
            <p:txBody>
              <a:bodyPr wrap="square" rtlCol="0">
                <a:spAutoFit/>
              </a:bodyPr>
              <a:lstStyle/>
              <a:p>
                <a:r>
                  <a:rPr lang="en-US" sz="1200"/>
                  <a:t>D-Flat: A Differentiable Flat-Optics Framework for End-to-End Metasurface Visual Sensor Design, D. Hazineh et al, 2022</a:t>
                </a:r>
              </a:p>
            </p:txBody>
          </p:sp>
        </p:grpSp>
        <p:sp>
          <p:nvSpPr>
            <p:cNvPr id="29" name="TextBox 28">
              <a:extLst>
                <a:ext uri="{FF2B5EF4-FFF2-40B4-BE49-F238E27FC236}">
                  <a16:creationId xmlns:a16="http://schemas.microsoft.com/office/drawing/2014/main" id="{AB010942-8B5B-1DFA-A59F-407ECF127121}"/>
                </a:ext>
              </a:extLst>
            </p:cNvPr>
            <p:cNvSpPr txBox="1"/>
            <p:nvPr/>
          </p:nvSpPr>
          <p:spPr>
            <a:xfrm>
              <a:off x="1917425" y="5773675"/>
              <a:ext cx="1553029" cy="523220"/>
            </a:xfrm>
            <a:prstGeom prst="rect">
              <a:avLst/>
            </a:prstGeom>
            <a:noFill/>
          </p:spPr>
          <p:txBody>
            <a:bodyPr wrap="square" rtlCol="0">
              <a:spAutoFit/>
            </a:bodyPr>
            <a:lstStyle/>
            <a:p>
              <a:pPr algn="ctr"/>
              <a:r>
                <a:rPr lang="en-US" sz="1400" dirty="0"/>
                <a:t>Lens </a:t>
              </a:r>
            </a:p>
            <a:p>
              <a:pPr algn="ctr"/>
              <a:r>
                <a:rPr lang="en-US" sz="1400" dirty="0"/>
                <a:t>parameters </a:t>
              </a:r>
            </a:p>
          </p:txBody>
        </p:sp>
      </p:grpSp>
    </p:spTree>
    <p:extLst>
      <p:ext uri="{BB962C8B-B14F-4D97-AF65-F5344CB8AC3E}">
        <p14:creationId xmlns:p14="http://schemas.microsoft.com/office/powerpoint/2010/main" val="65839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674</TotalTime>
  <Words>5658</Words>
  <Application>Microsoft Office PowerPoint</Application>
  <PresentationFormat>Widescreen</PresentationFormat>
  <Paragraphs>396</Paragraphs>
  <Slides>28</Slides>
  <Notes>27</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Aptos Display</vt:lpstr>
      <vt:lpstr>Arial</vt:lpstr>
      <vt:lpstr>Cambria Math</vt:lpstr>
      <vt:lpstr>robotolight</vt:lpstr>
      <vt:lpstr>Wingdings</vt:lpstr>
      <vt:lpstr>Office Theme</vt:lpstr>
      <vt:lpstr>Optimization of Metasurfaces for Computational Imaging</vt:lpstr>
      <vt:lpstr>Conventional Imaging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Notes</dc:title>
  <dc:creator>Hazineh, Dean</dc:creator>
  <cp:lastModifiedBy>Hazineh, Dean</cp:lastModifiedBy>
  <cp:revision>8</cp:revision>
  <dcterms:created xsi:type="dcterms:W3CDTF">2024-04-16T16:52:19Z</dcterms:created>
  <dcterms:modified xsi:type="dcterms:W3CDTF">2024-04-29T23:34:32Z</dcterms:modified>
</cp:coreProperties>
</file>